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2" r:id="rId2"/>
    <p:sldMasterId id="2147483709" r:id="rId3"/>
    <p:sldMasterId id="2147483734" r:id="rId4"/>
  </p:sldMasterIdLst>
  <p:notesMasterIdLst>
    <p:notesMasterId r:id="rId52"/>
  </p:notesMasterIdLst>
  <p:handoutMasterIdLst>
    <p:handoutMasterId r:id="rId53"/>
  </p:handoutMasterIdLst>
  <p:sldIdLst>
    <p:sldId id="319" r:id="rId5"/>
    <p:sldId id="398" r:id="rId6"/>
    <p:sldId id="400" r:id="rId7"/>
    <p:sldId id="385" r:id="rId8"/>
    <p:sldId id="396" r:id="rId9"/>
    <p:sldId id="394" r:id="rId10"/>
    <p:sldId id="401" r:id="rId11"/>
    <p:sldId id="455" r:id="rId12"/>
    <p:sldId id="402" r:id="rId13"/>
    <p:sldId id="404" r:id="rId14"/>
    <p:sldId id="405" r:id="rId15"/>
    <p:sldId id="452" r:id="rId16"/>
    <p:sldId id="453" r:id="rId17"/>
    <p:sldId id="416" r:id="rId18"/>
    <p:sldId id="415" r:id="rId19"/>
    <p:sldId id="413" r:id="rId20"/>
    <p:sldId id="414" r:id="rId21"/>
    <p:sldId id="460" r:id="rId22"/>
    <p:sldId id="457" r:id="rId23"/>
    <p:sldId id="456" r:id="rId24"/>
    <p:sldId id="458" r:id="rId25"/>
    <p:sldId id="446" r:id="rId26"/>
    <p:sldId id="447" r:id="rId27"/>
    <p:sldId id="448" r:id="rId28"/>
    <p:sldId id="449" r:id="rId29"/>
    <p:sldId id="459" r:id="rId30"/>
    <p:sldId id="450" r:id="rId31"/>
    <p:sldId id="355" r:id="rId32"/>
    <p:sldId id="357" r:id="rId33"/>
    <p:sldId id="359" r:id="rId34"/>
    <p:sldId id="474" r:id="rId35"/>
    <p:sldId id="467" r:id="rId36"/>
    <p:sldId id="407" r:id="rId37"/>
    <p:sldId id="468" r:id="rId38"/>
    <p:sldId id="469" r:id="rId39"/>
    <p:sldId id="466" r:id="rId40"/>
    <p:sldId id="362" r:id="rId41"/>
    <p:sldId id="408" r:id="rId42"/>
    <p:sldId id="412" r:id="rId43"/>
    <p:sldId id="410" r:id="rId44"/>
    <p:sldId id="409" r:id="rId45"/>
    <p:sldId id="345" r:id="rId46"/>
    <p:sldId id="473" r:id="rId47"/>
    <p:sldId id="363" r:id="rId48"/>
    <p:sldId id="471" r:id="rId49"/>
    <p:sldId id="478" r:id="rId50"/>
    <p:sldId id="472" r:id="rId51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956" autoAdjust="0"/>
    <p:restoredTop sz="98073" autoAdjust="0"/>
  </p:normalViewPr>
  <p:slideViewPr>
    <p:cSldViewPr>
      <p:cViewPr>
        <p:scale>
          <a:sx n="50" d="100"/>
          <a:sy n="50" d="100"/>
        </p:scale>
        <p:origin x="-912" y="-1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994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1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A357526A-6282-477E-9C2A-8310E84A01F2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2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D3EE6ABA-1A60-44E3-87F1-72061AFD472C}" type="slidenum">
              <a:rPr lang="en-US" sz="1200" smtClean="0">
                <a:solidFill>
                  <a:prstClr val="black"/>
                </a:solidFill>
              </a:rPr>
              <a:pPr/>
              <a:t>7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8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9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10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FB197A91-2733-4D60-9C2E-1328A19D26E3}" type="slidenum">
              <a:rPr lang="en-US" sz="1200" smtClean="0">
                <a:solidFill>
                  <a:prstClr val="black"/>
                </a:solidFill>
              </a:rPr>
              <a:pPr/>
              <a:t>11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38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39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40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41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42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4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0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9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5045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0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5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8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5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64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7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99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24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93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3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7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5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7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1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74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1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8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7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70537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04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7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9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4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3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6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2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01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7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7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9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4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64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37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38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0644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3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45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07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1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3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94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7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15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8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1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38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5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4D2D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4D2D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5239D-CB22-459B-84F6-1F0EF9786BAE}" type="slidenum">
              <a:rPr lang="en-US">
                <a:solidFill>
                  <a:srgbClr val="D4D2D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10/23/2012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66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92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10/23/2012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34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upload.wikimedia.org/wikipedia/en/f/fe/Mondrian_Composition_II_in_Red,_Blue,_and_Yellow.jpg" TargetMode="Externa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youtube.com/watch?v=qLHCYeswxuI" TargetMode="Externa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upload.wikimedia.org/wikipedia/en/f/fe/Mondrian_Composition_II_in_Red,_Blue,_and_Yellow.jpg" TargetMode="External"/><Relationship Id="rId1" Type="http://schemas.openxmlformats.org/officeDocument/2006/relationships/slideLayout" Target="../slideLayouts/slideLayout9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f/fe/Mondrian_Composition_II_in_Red,_Blue,_and_Yellow.jpg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381000" y="228600"/>
            <a:ext cx="3001061" cy="4876800"/>
          </a:xfrm>
        </p:spPr>
        <p:txBody>
          <a:bodyPr/>
          <a:lstStyle/>
          <a:p>
            <a:r>
              <a:rPr lang="en-US" sz="2800" dirty="0" smtClean="0"/>
              <a:t>Futurism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De </a:t>
            </a:r>
            <a:r>
              <a:rPr lang="en-US" sz="2800" dirty="0" err="1" smtClean="0"/>
              <a:t>Stijl</a:t>
            </a:r>
            <a:r>
              <a:rPr lang="en-US" sz="2800" dirty="0" smtClean="0"/>
              <a:t>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Constructivism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Art Deco</a:t>
            </a:r>
            <a:endParaRPr lang="en-US" sz="2800" dirty="0"/>
          </a:p>
          <a:p>
            <a:endParaRPr lang="en-US" dirty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5410200" y="2133600"/>
            <a:ext cx="2819400" cy="1477328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   </a:t>
            </a:r>
            <a:r>
              <a:rPr lang="en-US" dirty="0" smtClean="0"/>
              <a:t>        </a:t>
            </a:r>
            <a:r>
              <a:rPr lang="en-US" sz="4000" dirty="0" smtClean="0"/>
              <a:t>Modernism</a:t>
            </a:r>
            <a:endParaRPr lang="en-US" sz="4000" dirty="0"/>
          </a:p>
          <a:p>
            <a:pPr algn="ctr" eaLnBrk="1" hangingPunct="1">
              <a:spcBef>
                <a:spcPct val="50000"/>
              </a:spcBef>
            </a:pPr>
            <a:r>
              <a:rPr lang="en-US" dirty="0"/>
              <a:t>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0"/>
            <a:ext cx="6843712" cy="815975"/>
          </a:xfrm>
          <a:solidFill>
            <a:srgbClr val="CB0000"/>
          </a:solidFill>
        </p:spPr>
        <p:txBody>
          <a:bodyPr lIns="81639" tIns="42452" rIns="81639" bIns="42452"/>
          <a:lstStyle/>
          <a:p>
            <a:pPr algn="l" eaLnBrk="1" hangingPunct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</a:pPr>
            <a:r>
              <a:rPr lang="en-US" dirty="0" smtClean="0"/>
              <a:t> 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Futurism 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Futurismo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!)</a:t>
            </a: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85763" y="1047750"/>
            <a:ext cx="7050087" cy="4329113"/>
          </a:xfrm>
        </p:spPr>
        <p:txBody>
          <a:bodyPr lIns="81639" tIns="42452" rIns="81639" bIns="42452"/>
          <a:lstStyle/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/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latin typeface="Times New Roman" pitchFamily="18" charset="0"/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latin typeface="Times New Roman" pitchFamily="18" charset="0"/>
            </a:endParaRPr>
          </a:p>
        </p:txBody>
      </p:sp>
      <p:pic>
        <p:nvPicPr>
          <p:cNvPr id="5" name="Picture 5" descr="giacomo_balla_speed_of_a_motor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02802"/>
            <a:ext cx="4299053" cy="310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57350"/>
            <a:ext cx="3892641" cy="42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5728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Futurismo! Futurism</a:t>
            </a:r>
            <a:br>
              <a:rPr lang="en-US" smtClean="0"/>
            </a:b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8363"/>
            <a:ext cx="8229600" cy="4525962"/>
          </a:xfrm>
        </p:spPr>
        <p:txBody>
          <a:bodyPr/>
          <a:lstStyle/>
          <a:p>
            <a:pPr eaLnBrk="1" hangingPunct="1"/>
            <a:r>
              <a:rPr lang="en-US" smtClean="0"/>
              <a:t>Term invented by Flippo Tommaso Marinetti.</a:t>
            </a:r>
          </a:p>
          <a:p>
            <a:pPr eaLnBrk="1" hangingPunct="1"/>
            <a:r>
              <a:rPr lang="en-US" smtClean="0"/>
              <a:t>Announced on the front page of </a:t>
            </a:r>
            <a:r>
              <a:rPr lang="en-US" i="1" smtClean="0"/>
              <a:t>Le Figaro</a:t>
            </a:r>
            <a:r>
              <a:rPr lang="en-US" smtClean="0"/>
              <a:t> in Paris on February 20, 1909.</a:t>
            </a:r>
            <a:br>
              <a:rPr lang="en-US" smtClean="0"/>
            </a:br>
            <a:endParaRPr lang="en-US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1883250" y="1577975"/>
            <a:ext cx="2203450" cy="1036638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4400">
                <a:solidFill>
                  <a:srgbClr val="D4D2D0"/>
                </a:solidFill>
                <a:latin typeface="Times New Roman" pitchFamily="18" charset="0"/>
                <a:cs typeface="Times New Roman" pitchFamily="18" charset="0"/>
              </a:rPr>
              <a:t>Futurism</a:t>
            </a:r>
            <a:endParaRPr lang="en-US" sz="1100">
              <a:solidFill>
                <a:prstClr val="white"/>
              </a:solidFill>
            </a:endParaRPr>
          </a:p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81883250" y="1781175"/>
            <a:ext cx="12480925" cy="182880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Term invented by Flippo Tommaso Marinetti.</a:t>
            </a:r>
            <a:b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Announced on the front page of </a:t>
            </a:r>
            <a:r>
              <a:rPr lang="en-US" sz="3200" i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Le Figaro</a:t>
            </a: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in Paris on February 20, 1909.</a:t>
            </a:r>
            <a:b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81883250" y="1781175"/>
            <a:ext cx="8018463" cy="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4103" name="Picture 3" descr="Marinetti_ in Le figa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557" y="2819400"/>
            <a:ext cx="4737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08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PabloPicasso-Girl-with-Mandolin-Fanny-Tellier-19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1839913"/>
            <a:ext cx="3354387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5586413" y="669925"/>
            <a:ext cx="35575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>
                <a:solidFill>
                  <a:prstClr val="white"/>
                </a:solidFill>
              </a:rPr>
              <a:t>Picasso,</a:t>
            </a:r>
          </a:p>
          <a:p>
            <a:r>
              <a:rPr lang="en-US" i="1">
                <a:solidFill>
                  <a:prstClr val="white"/>
                </a:solidFill>
              </a:rPr>
              <a:t>Woman Playing the Mandolin,</a:t>
            </a:r>
          </a:p>
          <a:p>
            <a:r>
              <a:rPr lang="en-US" i="1">
                <a:solidFill>
                  <a:prstClr val="white"/>
                </a:solidFill>
              </a:rPr>
              <a:t>1909</a:t>
            </a:r>
            <a:r>
              <a:rPr lang="en-US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3077" name="Picture 5" descr="giacomo_balla_speed_of_a_motor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55626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60375" y="1517650"/>
            <a:ext cx="2874963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dirty="0" err="1">
                <a:solidFill>
                  <a:prstClr val="white"/>
                </a:solidFill>
              </a:rPr>
              <a:t>Giacomo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Balla</a:t>
            </a:r>
            <a:r>
              <a:rPr lang="en-US" dirty="0">
                <a:solidFill>
                  <a:prstClr val="white"/>
                </a:solidFill>
              </a:rPr>
              <a:t>,</a:t>
            </a:r>
            <a:r>
              <a:rPr lang="en-US" i="1" dirty="0">
                <a:solidFill>
                  <a:prstClr val="white"/>
                </a:solidFill>
              </a:rPr>
              <a:t> </a:t>
            </a:r>
          </a:p>
          <a:p>
            <a:r>
              <a:rPr lang="en-US" i="1" dirty="0">
                <a:solidFill>
                  <a:prstClr val="white"/>
                </a:solidFill>
              </a:rPr>
              <a:t>Speed of a Motorcycle, </a:t>
            </a:r>
          </a:p>
          <a:p>
            <a:r>
              <a:rPr lang="en-US" i="1" dirty="0">
                <a:solidFill>
                  <a:prstClr val="white"/>
                </a:solidFill>
              </a:rPr>
              <a:t>1913, Oil on Canvas</a:t>
            </a:r>
            <a:r>
              <a:rPr lang="en-US" dirty="0">
                <a:solidFill>
                  <a:prstClr val="white"/>
                </a:solidFill>
              </a:rPr>
              <a:t/>
            </a:r>
            <a:br>
              <a:rPr lang="en-US" dirty="0">
                <a:solidFill>
                  <a:prstClr val="white"/>
                </a:solidFill>
              </a:rPr>
            </a:b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7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1524000" y="478012"/>
            <a:ext cx="6400800" cy="107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153939" rIns="0" bIns="85698" anchor="ctr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inherit"/>
              </a:rPr>
              <a:t>Umberto Boccioni, </a:t>
            </a:r>
            <a:r>
              <a:rPr lang="en-US" b="1" i="1" dirty="0">
                <a:solidFill>
                  <a:prstClr val="white"/>
                </a:solidFill>
                <a:latin typeface="inherit"/>
              </a:rPr>
              <a:t>Unique Forms of Continuity in Space, 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  <a:latin typeface="inherit"/>
            </a:endParaRPr>
          </a:p>
          <a:p>
            <a:pPr eaLnBrk="0" hangingPunct="0"/>
            <a:r>
              <a:rPr lang="en-US" dirty="0">
                <a:solidFill>
                  <a:prstClr val="white"/>
                </a:solidFill>
                <a:latin typeface="inherit"/>
              </a:rPr>
              <a:t>1913 (cast 1931), bronze, 43 7/8 x 34 7/8 x 15 3/4"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pPr eaLnBrk="0" hangingPunct="0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50986"/>
            <a:ext cx="542482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38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828800"/>
            <a:ext cx="5797550" cy="438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228599" y="1295400"/>
            <a:ext cx="37048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prstClr val="white"/>
                </a:solidFill>
              </a:rPr>
              <a:t>Balla</a:t>
            </a:r>
            <a:r>
              <a:rPr lang="en-US" dirty="0" smtClean="0">
                <a:solidFill>
                  <a:prstClr val="white"/>
                </a:solidFill>
              </a:rPr>
              <a:t>, </a:t>
            </a:r>
            <a:r>
              <a:rPr lang="en-US" i="1" dirty="0" smtClean="0">
                <a:solidFill>
                  <a:prstClr val="white"/>
                </a:solidFill>
              </a:rPr>
              <a:t>Speed </a:t>
            </a:r>
            <a:r>
              <a:rPr lang="en-US" i="1" dirty="0">
                <a:solidFill>
                  <a:prstClr val="white"/>
                </a:solidFill>
              </a:rPr>
              <a:t>+ Sound, 1913-1914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7" y="411162"/>
            <a:ext cx="3076575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69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Typography and modernism:</a:t>
            </a:r>
            <a:endParaRPr lang="en-US" i="1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500" dirty="0" smtClean="0"/>
              <a:t>Conventional Theory: </a:t>
            </a:r>
            <a:r>
              <a:rPr lang="en-US" sz="2500" i="1" dirty="0" smtClean="0"/>
              <a:t>Typography </a:t>
            </a:r>
            <a:r>
              <a:rPr lang="en-US" sz="2500" i="1" u="sng" dirty="0" smtClean="0"/>
              <a:t>honors</a:t>
            </a:r>
            <a:r>
              <a:rPr lang="en-US" sz="2500" i="1" dirty="0" smtClean="0"/>
              <a:t> content</a:t>
            </a:r>
            <a:endParaRPr lang="en-US" sz="2800" i="1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Related theory: typography honors </a:t>
            </a:r>
            <a:r>
              <a:rPr lang="en-US" sz="2000" u="sng" dirty="0" smtClean="0"/>
              <a:t>industry</a:t>
            </a:r>
            <a:r>
              <a:rPr lang="en-US" sz="2000" dirty="0" smtClean="0"/>
              <a:t> and content</a:t>
            </a:r>
          </a:p>
          <a:p>
            <a:pPr marL="914400" lvl="2" indent="0"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500" dirty="0" smtClean="0"/>
              <a:t>Modernist theory: </a:t>
            </a:r>
            <a:r>
              <a:rPr lang="en-US" sz="2500" i="1" dirty="0" smtClean="0"/>
              <a:t>Typography </a:t>
            </a:r>
            <a:r>
              <a:rPr lang="en-US" sz="2500" i="1" u="sng" dirty="0" smtClean="0"/>
              <a:t>functions</a:t>
            </a:r>
            <a:r>
              <a:rPr lang="en-US" sz="2500" i="1" dirty="0" smtClean="0"/>
              <a:t> with/as content</a:t>
            </a:r>
            <a:endParaRPr lang="en-US" sz="2800" i="1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Modernist era: late 19th - early 20th century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Political potential of (experimental) typography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Different “rules” of typographic design - to encourage and discourage certain values in the reading public</a:t>
            </a:r>
          </a:p>
          <a:p>
            <a:pPr marL="914400" lvl="2" indent="0" eaLnBrk="1" hangingPunct="1">
              <a:lnSpc>
                <a:spcPct val="90000"/>
              </a:lnSpc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241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8610600" cy="45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Filippo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Marinetti, Mountains + Valleys + Streets x Joffre, 1915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40" y="868344"/>
            <a:ext cx="5394960" cy="595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" y="1236663"/>
            <a:ext cx="3346450" cy="43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2767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8610600" cy="45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Filippo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Marinetti, Mountains + Valleys + Streets x Joffre, 1915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2445" y="1736883"/>
            <a:ext cx="3230880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39" tIns="42452" rIns="81639" bIns="42452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450"/>
              </a:spcBef>
              <a:buClr>
                <a:srgbClr val="0A0600"/>
              </a:buClr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r>
              <a:rPr lang="en-US" sz="2500" dirty="0" smtClean="0">
                <a:solidFill>
                  <a:srgbClr val="FFFFFF"/>
                </a:solidFill>
              </a:rPr>
              <a:t>Words as images; writing as visual form</a:t>
            </a:r>
          </a:p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0" indent="0" eaLnBrk="1" hangingPunct="1">
              <a:spcBef>
                <a:spcPts val="450"/>
              </a:spcBef>
              <a:buClr>
                <a:srgbClr val="0A0600"/>
              </a:buClr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solidFill>
                <a:srgbClr val="FFFFFF"/>
              </a:solidFill>
              <a:latin typeface="Times New Roman" pitchFamily="18" charset="0"/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40" y="868344"/>
            <a:ext cx="5394960" cy="595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723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20040" y="2471960"/>
            <a:ext cx="3657600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Visual and </a:t>
            </a:r>
          </a:p>
          <a:p>
            <a:pPr>
              <a:spcBef>
                <a:spcPct val="50000"/>
              </a:spcBef>
            </a:pP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Auditory elements       </a:t>
            </a:r>
            <a:endParaRPr lang="en-US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7106" name="Picture 2" descr="Après la Marne / Marinet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10279"/>
            <a:ext cx="58007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6721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5334000" cy="67056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F.T. Marinetti 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Italian poet and founder of Futurism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f</a:t>
            </a:r>
            <a:r>
              <a:rPr lang="en-US" sz="2400" dirty="0" smtClean="0"/>
              <a:t>rom </a:t>
            </a:r>
            <a:r>
              <a:rPr lang="en-US" sz="2400" i="1" dirty="0" smtClean="0"/>
              <a:t>Les mots en </a:t>
            </a:r>
            <a:r>
              <a:rPr lang="en-US" sz="2400" i="1" dirty="0" err="1" smtClean="0"/>
              <a:t>libert</a:t>
            </a:r>
            <a:r>
              <a:rPr lang="en-US" altLang="ja-JP" sz="2400" i="1" dirty="0" err="1" smtClean="0"/>
              <a:t>é</a:t>
            </a:r>
            <a:r>
              <a:rPr lang="en-US" altLang="ja-JP" sz="2400" i="1" dirty="0" smtClean="0"/>
              <a:t> </a:t>
            </a:r>
            <a:r>
              <a:rPr lang="en-US" altLang="ja-JP" sz="2400" i="1" dirty="0" err="1" smtClean="0"/>
              <a:t>futuristes</a:t>
            </a:r>
            <a:r>
              <a:rPr lang="en-US" sz="2400" dirty="0" smtClean="0"/>
              <a:t>, 1919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“I am starting a </a:t>
            </a:r>
            <a:r>
              <a:rPr lang="en-US" sz="2000" b="1" dirty="0" smtClean="0">
                <a:solidFill>
                  <a:schemeClr val="hlink"/>
                </a:solidFill>
              </a:rPr>
              <a:t>typographic revolution</a:t>
            </a:r>
            <a:r>
              <a:rPr lang="en-US" sz="2000" dirty="0" smtClean="0"/>
              <a:t>, directed above all against the idiotic, sick-making conception of the old-fashioned Poetry Book, with its hand-made paper, its sixteenth century style, decorated with galleons, </a:t>
            </a:r>
            <a:r>
              <a:rPr lang="en-US" sz="2000" dirty="0" err="1" smtClean="0"/>
              <a:t>Minervas</a:t>
            </a:r>
            <a:r>
              <a:rPr lang="en-US" sz="2000" dirty="0" smtClean="0"/>
              <a:t>, </a:t>
            </a:r>
            <a:r>
              <a:rPr lang="en-US" sz="2000" dirty="0" err="1" smtClean="0"/>
              <a:t>Apollos</a:t>
            </a:r>
            <a:r>
              <a:rPr lang="en-US" sz="2000" dirty="0" smtClean="0"/>
              <a:t>, great initials …”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“The book must be the </a:t>
            </a:r>
            <a:r>
              <a:rPr lang="en-US" sz="2000" b="1" dirty="0" smtClean="0">
                <a:solidFill>
                  <a:schemeClr val="hlink"/>
                </a:solidFill>
              </a:rPr>
              <a:t>futuristic expression</a:t>
            </a:r>
            <a:r>
              <a:rPr lang="en-US" sz="2000" dirty="0" smtClean="0"/>
              <a:t> of our </a:t>
            </a:r>
            <a:r>
              <a:rPr lang="en-US" sz="2000" b="1" dirty="0" smtClean="0">
                <a:solidFill>
                  <a:schemeClr val="hlink"/>
                </a:solidFill>
              </a:rPr>
              <a:t>futuristic thought</a:t>
            </a:r>
            <a:r>
              <a:rPr lang="en-US" sz="2000" dirty="0" smtClean="0"/>
              <a:t>. Better: my revolution is against among other things the so-called typographic harmony of the page, which is in complete opposition to the style which the page allows.”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762000"/>
            <a:ext cx="3291840" cy="491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09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9" descr="topic04marinetti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"/>
          <a:stretch/>
        </p:blipFill>
        <p:spPr bwMode="auto">
          <a:xfrm>
            <a:off x="152400" y="228600"/>
            <a:ext cx="260114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www.csun.edu/~pjd77408/DrD/Art461/LecturesAll/Lectures/lecture05/Futurism/getty-Marinett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7149"/>
          <a:stretch/>
        </p:blipFill>
        <p:spPr bwMode="auto">
          <a:xfrm>
            <a:off x="3200400" y="3200400"/>
            <a:ext cx="296296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csun.edu/~pjd77408/DrD/Art461/LecturesAll/Lectures/lecture05/Futurism/getty-Marinetti-insi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00400"/>
            <a:ext cx="266174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66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ww.csun.edu/~pjd77408/DrD/Art461/LecturesAll/Lectures/lecture05/Futurism/ch15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591425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4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43735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 </a:t>
            </a:r>
            <a:r>
              <a:rPr lang="en-US" sz="4000" dirty="0" err="1" smtClean="0"/>
              <a:t>stijl</a:t>
            </a:r>
            <a:r>
              <a:rPr lang="en-US" sz="4000" dirty="0" smtClean="0"/>
              <a:t>  </a:t>
            </a:r>
            <a:r>
              <a:rPr lang="en-US" sz="4000" dirty="0"/>
              <a:t>	</a:t>
            </a:r>
            <a:r>
              <a:rPr lang="en-US" sz="4000" dirty="0" smtClean="0"/>
              <a:t>(The style)</a:t>
            </a:r>
            <a:br>
              <a:rPr lang="en-US" sz="4000" dirty="0" smtClean="0"/>
            </a:br>
            <a:r>
              <a:rPr lang="en-US" sz="4000" dirty="0" smtClean="0"/>
              <a:t>1917 – 1920s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pic>
        <p:nvPicPr>
          <p:cNvPr id="3" name="Picture 4" descr="File:Mondrian Composition II in Red, Blue, and Yel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Gerrit Rietveld. Red Blue Chair. c. 19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2514600"/>
            <a:ext cx="332667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73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esignishistory.com/files/gimgs/42_destijl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462" y="347662"/>
            <a:ext cx="466725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381000"/>
            <a:ext cx="3812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dirty="0"/>
              <a:t>Die Stijl, </a:t>
            </a:r>
            <a:r>
              <a:rPr lang="nl-NL" sz="2400" i="1" dirty="0"/>
              <a:t>Number 1</a:t>
            </a:r>
            <a:r>
              <a:rPr lang="nl-NL" sz="2400" dirty="0"/>
              <a:t>, 1917</a:t>
            </a:r>
            <a:endParaRPr lang="en-US" sz="2400" dirty="0"/>
          </a:p>
        </p:txBody>
      </p:sp>
      <p:pic>
        <p:nvPicPr>
          <p:cNvPr id="2052" name="Picture 4" descr="http://www.berkshirefinearts.com/uploadedImages/articles/1051_8013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03182"/>
            <a:ext cx="3380980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25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304800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Gerrit</a:t>
            </a:r>
            <a:r>
              <a:rPr lang="en-US" sz="2400" dirty="0"/>
              <a:t> </a:t>
            </a:r>
            <a:r>
              <a:rPr lang="en-US" sz="2400" dirty="0" err="1"/>
              <a:t>Rietveld</a:t>
            </a:r>
            <a:r>
              <a:rPr lang="en-US" sz="2400" dirty="0"/>
              <a:t>, </a:t>
            </a:r>
            <a:r>
              <a:rPr lang="en-US" sz="2400" i="1" dirty="0"/>
              <a:t>c</a:t>
            </a:r>
            <a:r>
              <a:rPr lang="en-US" sz="2400" i="1" dirty="0" smtClean="0"/>
              <a:t>hair designs</a:t>
            </a:r>
            <a:r>
              <a:rPr lang="en-US" sz="2400" dirty="0" smtClean="0"/>
              <a:t>, </a:t>
            </a:r>
            <a:r>
              <a:rPr lang="en-US" sz="2400" dirty="0"/>
              <a:t>c. </a:t>
            </a:r>
            <a:r>
              <a:rPr lang="en-US" sz="2400" dirty="0" smtClean="0"/>
              <a:t>1923</a:t>
            </a:r>
            <a:endParaRPr lang="en-US" sz="2400" dirty="0"/>
          </a:p>
        </p:txBody>
      </p:sp>
      <p:pic>
        <p:nvPicPr>
          <p:cNvPr id="2052" name="Picture 4" descr="Gerrit Rietveld. Red Blue Chair. c. 19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" y="1662112"/>
            <a:ext cx="41583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hildren�s Chair by Gerrit Rietveld, 19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74" y="1090612"/>
            <a:ext cx="4000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80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228600"/>
            <a:ext cx="7467600" cy="381000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dirty="0" err="1"/>
              <a:t>Rietveld</a:t>
            </a:r>
            <a:r>
              <a:rPr lang="en-US" sz="2400" dirty="0"/>
              <a:t> </a:t>
            </a:r>
            <a:r>
              <a:rPr lang="en-US" sz="2400" dirty="0" err="1"/>
              <a:t>Schröder</a:t>
            </a:r>
            <a:r>
              <a:rPr lang="en-US" sz="2400" dirty="0"/>
              <a:t> House </a:t>
            </a:r>
          </a:p>
        </p:txBody>
      </p:sp>
      <p:pic>
        <p:nvPicPr>
          <p:cNvPr id="5" name="Picture 4" descr="AD Classics: Rietveld Schroder House / Gerrit Rietv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72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www.youtube.com/watch?v=qLHCYeswxuI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8370" name="Picture 2" descr="http://www.galinsky.com/buildings/schroder/S%20W%20Elevation%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" y="2514600"/>
            <a:ext cx="409575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D Classics: Rietveld Schroder House / Gerrit Rietve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87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http://ad009cdnb.archdaily.net/wp-content/uploads/2010/12/1293606987-schroder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36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ad009cdnb.archdaily.net/wp-content/uploads/2010/12/1293607917-schroder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76299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3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AD Classics: Rietveld Schroder House / Gerrit Rietv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041" y="1828800"/>
            <a:ext cx="377072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4.bp.blogspot.com/_8GeUwe4aRmg/TL8ok0GqHXI/AAAAAAAAAek/TTEM5U8QEow/s1600/mulder-rietveld-schroder-house-living-ro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981075"/>
            <a:ext cx="46101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69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File:Mondrian Composition II in Red, Blue, and Yel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5704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52400" y="547688"/>
            <a:ext cx="4371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Piet Mondrian, </a:t>
            </a:r>
          </a:p>
          <a:p>
            <a:r>
              <a:rPr lang="en-US" sz="1600" i="1">
                <a:solidFill>
                  <a:prstClr val="white"/>
                </a:solidFill>
              </a:rPr>
              <a:t>Composition II in Red, Blue, and Yellow</a:t>
            </a:r>
            <a:r>
              <a:rPr lang="en-US" sz="1600">
                <a:solidFill>
                  <a:prstClr val="white"/>
                </a:solidFill>
              </a:rPr>
              <a:t>, 1930 </a:t>
            </a:r>
          </a:p>
        </p:txBody>
      </p:sp>
    </p:spTree>
    <p:extLst>
      <p:ext uri="{BB962C8B-B14F-4D97-AF65-F5344CB8AC3E}">
        <p14:creationId xmlns:p14="http://schemas.microsoft.com/office/powerpoint/2010/main" val="35566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on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28575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1479550"/>
            <a:ext cx="329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 i="1">
                <a:solidFill>
                  <a:prstClr val="white"/>
                </a:solidFill>
              </a:rPr>
              <a:t>The Mill Under the Sun</a:t>
            </a:r>
            <a:r>
              <a:rPr lang="en-US" sz="1600">
                <a:solidFill>
                  <a:prstClr val="white"/>
                </a:solidFill>
              </a:rPr>
              <a:t>, 1908 </a:t>
            </a:r>
          </a:p>
        </p:txBody>
      </p:sp>
      <p:pic>
        <p:nvPicPr>
          <p:cNvPr id="44036" name="Picture 4" descr="mon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614613"/>
            <a:ext cx="28575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505200" y="2073275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The Red Tree, 1908 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2667000" y="565150"/>
            <a:ext cx="411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Piet Mondrian (Pieter Mondriaan), Dutch</a:t>
            </a:r>
          </a:p>
        </p:txBody>
      </p:sp>
      <p:pic>
        <p:nvPicPr>
          <p:cNvPr id="44039" name="Picture 7" descr="mon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614613"/>
            <a:ext cx="28575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6037263" y="2073275"/>
            <a:ext cx="3106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The Blooming Apple Tree, 1912 </a:t>
            </a:r>
          </a:p>
        </p:txBody>
      </p:sp>
    </p:spTree>
    <p:extLst>
      <p:ext uri="{BB962C8B-B14F-4D97-AF65-F5344CB8AC3E}">
        <p14:creationId xmlns:p14="http://schemas.microsoft.com/office/powerpoint/2010/main" val="328144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on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43200"/>
            <a:ext cx="2906713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124200" y="2362200"/>
            <a:ext cx="2824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Composition with lines, 1917 </a:t>
            </a:r>
          </a:p>
        </p:txBody>
      </p:sp>
      <p:pic>
        <p:nvPicPr>
          <p:cNvPr id="45060" name="Picture 4" descr="mon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2743200"/>
            <a:ext cx="3062287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6705600" y="2286000"/>
            <a:ext cx="2873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Composition, 1919</a:t>
            </a:r>
          </a:p>
        </p:txBody>
      </p:sp>
      <p:pic>
        <p:nvPicPr>
          <p:cNvPr id="45062" name="Picture 6" descr="mon_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28575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04800" y="1524000"/>
            <a:ext cx="2476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Composition No. 6, 1914 </a:t>
            </a:r>
          </a:p>
        </p:txBody>
      </p:sp>
    </p:spTree>
    <p:extLst>
      <p:ext uri="{BB962C8B-B14F-4D97-AF65-F5344CB8AC3E}">
        <p14:creationId xmlns:p14="http://schemas.microsoft.com/office/powerpoint/2010/main" val="76820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ondri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589463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mon_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2857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1921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6019800" y="565150"/>
            <a:ext cx="220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63192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7346" name="Picture 2" descr="http://3.bp.blogspot.com/_8GeUwe4aRmg/TL8hJtVv5qI/AAAAAAAAAeQ/Vk9H4Jd04JE/s1600/destijl+vans+shoe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47749"/>
            <a:ext cx="412574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81087"/>
            <a:ext cx="344094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31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alevi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28713"/>
            <a:ext cx="3467100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486400" y="134938"/>
            <a:ext cx="42719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Kasimir Malevich</a:t>
            </a:r>
            <a:r>
              <a:rPr lang="en-US" sz="1600" i="1">
                <a:solidFill>
                  <a:prstClr val="white"/>
                </a:solidFill>
              </a:rPr>
              <a:t>,</a:t>
            </a:r>
          </a:p>
          <a:p>
            <a:r>
              <a:rPr lang="en-US" sz="1600" i="1">
                <a:solidFill>
                  <a:prstClr val="white"/>
                </a:solidFill>
              </a:rPr>
              <a:t>Black Square and Red Square</a:t>
            </a:r>
            <a:r>
              <a:rPr lang="en-US" sz="1600">
                <a:solidFill>
                  <a:prstClr val="white"/>
                </a:solidFill>
              </a:rPr>
              <a:t> </a:t>
            </a:r>
            <a:br>
              <a:rPr lang="en-US" sz="1600">
                <a:solidFill>
                  <a:prstClr val="white"/>
                </a:solidFill>
              </a:rPr>
            </a:br>
            <a:r>
              <a:rPr lang="en-US" sz="1600">
                <a:solidFill>
                  <a:prstClr val="white"/>
                </a:solidFill>
              </a:rPr>
              <a:t>1915; Oil on canvas, (28 x 17 1/2 in) </a:t>
            </a:r>
          </a:p>
        </p:txBody>
      </p:sp>
      <p:pic>
        <p:nvPicPr>
          <p:cNvPr id="47108" name="Picture 4" descr="File:Mondrian Composition II in Red, Blue, and Yello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5704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52400" y="547688"/>
            <a:ext cx="4371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Piet Mondrian, </a:t>
            </a:r>
          </a:p>
          <a:p>
            <a:r>
              <a:rPr lang="en-US" sz="1600" i="1">
                <a:solidFill>
                  <a:prstClr val="white"/>
                </a:solidFill>
              </a:rPr>
              <a:t>Composition II in Red, Blue, and Yellow</a:t>
            </a:r>
            <a:r>
              <a:rPr lang="en-US" sz="1600">
                <a:solidFill>
                  <a:prstClr val="white"/>
                </a:solidFill>
              </a:rPr>
              <a:t>, 1930 </a:t>
            </a:r>
          </a:p>
        </p:txBody>
      </p:sp>
    </p:spTree>
    <p:extLst>
      <p:ext uri="{BB962C8B-B14F-4D97-AF65-F5344CB8AC3E}">
        <p14:creationId xmlns:p14="http://schemas.microsoft.com/office/powerpoint/2010/main" val="93383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itrinitas.com/history_of_viscom/images/avantgarde/malevich.krasnod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" y="3124200"/>
            <a:ext cx="3566160" cy="35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0" y="152400"/>
            <a:ext cx="8229600" cy="1219200"/>
          </a:xfrm>
        </p:spPr>
        <p:txBody>
          <a:bodyPr/>
          <a:lstStyle/>
          <a:p>
            <a:pPr algn="l"/>
            <a:r>
              <a:rPr lang="en-US" sz="2800" dirty="0" smtClean="0"/>
              <a:t>Constructivism 1917 - 1930s</a:t>
            </a:r>
            <a:endParaRPr lang="en-US" sz="2800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792854" y="6026743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El </a:t>
            </a:r>
            <a:r>
              <a:rPr lang="en-US" dirty="0" err="1"/>
              <a:t>Lissitzky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42975"/>
            <a:ext cx="5025584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75168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1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1612"/>
            <a:ext cx="33337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26041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Constructivist Culture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71612"/>
            <a:ext cx="57150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89" y="2895600"/>
            <a:ext cx="422452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4516" y="304800"/>
            <a:ext cx="3429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El </a:t>
            </a:r>
            <a:r>
              <a:rPr lang="en-US" sz="3200" dirty="0" err="1" smtClean="0"/>
              <a:t>Lissitzky</a:t>
            </a:r>
            <a:r>
              <a:rPr lang="en-US" sz="3200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Self-Portrait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28599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1919</a:t>
            </a:r>
            <a:r>
              <a:rPr lang="en-US" sz="2400" dirty="0"/>
              <a:t>, </a:t>
            </a:r>
            <a:r>
              <a:rPr lang="en-US" sz="2400" dirty="0" smtClean="0"/>
              <a:t>Lithograph </a:t>
            </a:r>
            <a:endParaRPr lang="en-US" sz="2400" dirty="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80" y="1447800"/>
            <a:ext cx="6350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37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28599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Beat the Whites with the Red Wedge, 1919, </a:t>
            </a:r>
            <a:r>
              <a:rPr lang="en-US" sz="2400" dirty="0" smtClean="0"/>
              <a:t>Lithograph </a:t>
            </a:r>
            <a:endParaRPr lang="en-US" sz="2400" dirty="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80" y="1447800"/>
            <a:ext cx="6350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43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4516" y="304800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37020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43" y="2798088"/>
            <a:ext cx="356711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14800" y="28956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"The artist constructs a new symbol with his brush. This symbol is not a recognizable form of anything which is already finished, already made, already existing in the world - it is a symbol of a new world, which is being built upon and which exists by way of people."</a:t>
            </a:r>
          </a:p>
        </p:txBody>
      </p:sp>
    </p:spTree>
    <p:extLst>
      <p:ext uri="{BB962C8B-B14F-4D97-AF65-F5344CB8AC3E}">
        <p14:creationId xmlns:p14="http://schemas.microsoft.com/office/powerpoint/2010/main" val="64285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www.csun.edu/~pjd77408/DrD/Art461/LecturesAll/Lectures/lecture07/Constructivist/15-17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" r="2111"/>
          <a:stretch>
            <a:fillRect/>
          </a:stretch>
        </p:blipFill>
        <p:spPr bwMode="auto">
          <a:xfrm>
            <a:off x="2057400" y="1490663"/>
            <a:ext cx="682752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http://www.csun.edu/~pjd77408/DrD/Art461/LecturesAll/Lectures/lecture07/Constructivist/maja_li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29552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62400" y="2590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pages from For the Voice</a:t>
            </a:r>
            <a:r>
              <a:rPr lang="en-US" sz="2000" dirty="0"/>
              <a:t> (1923) </a:t>
            </a:r>
            <a:br>
              <a:rPr lang="en-US" sz="2000" dirty="0"/>
            </a:br>
            <a:r>
              <a:rPr lang="en-US" sz="2000" i="1" dirty="0"/>
              <a:t>Poem by </a:t>
            </a:r>
            <a:r>
              <a:rPr lang="en-US" sz="2000" i="1" dirty="0" err="1" smtClean="0"/>
              <a:t>Mayakovsky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593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http://www.csun.edu/~pjd77408/DrD/Art461/LecturesAll/Lectures/lecture07/Constructivist/15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5715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8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2057400" y="1447800"/>
            <a:ext cx="5486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"The space must be a kind of showcase, a stage, on which the pictures make their appearance as actors in a drama (or comedy). It should not imitate a living space."</a:t>
            </a:r>
          </a:p>
        </p:txBody>
      </p:sp>
    </p:spTree>
    <p:extLst>
      <p:ext uri="{BB962C8B-B14F-4D97-AF65-F5344CB8AC3E}">
        <p14:creationId xmlns:p14="http://schemas.microsoft.com/office/powerpoint/2010/main" val="26022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228600"/>
            <a:ext cx="7467600" cy="381000"/>
          </a:xfrm>
        </p:spPr>
        <p:txBody>
          <a:bodyPr/>
          <a:lstStyle/>
          <a:p>
            <a:r>
              <a:rPr lang="en-US" dirty="0" smtClean="0"/>
              <a:t>The Story of the Little Red Square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038225"/>
            <a:ext cx="35369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6" name="Picture 2" descr="http://cemreyesil.files.wordpress.com/2010/12/pro07-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243012"/>
            <a:ext cx="448195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02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discarding </a:t>
            </a:r>
            <a:r>
              <a:rPr lang="en-US" sz="2200" dirty="0"/>
              <a:t>of decorative </a:t>
            </a:r>
            <a:r>
              <a:rPr lang="en-US" sz="2200" dirty="0" smtClean="0"/>
              <a:t>concepts</a:t>
            </a:r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a </a:t>
            </a:r>
            <a:r>
              <a:rPr lang="en-US" sz="2200" dirty="0"/>
              <a:t>turn to </a:t>
            </a:r>
            <a:r>
              <a:rPr lang="en-US" sz="2200" b="1" u="sng" dirty="0">
                <a:solidFill>
                  <a:schemeClr val="hlink"/>
                </a:solidFill>
              </a:rPr>
              <a:t>functional </a:t>
            </a:r>
            <a:r>
              <a:rPr lang="en-US" sz="2200" b="1" u="sng" dirty="0" smtClean="0">
                <a:solidFill>
                  <a:schemeClr val="hlink"/>
                </a:solidFill>
              </a:rPr>
              <a:t>design</a:t>
            </a:r>
            <a:r>
              <a:rPr lang="en-US" sz="2000" dirty="0"/>
              <a:t> </a:t>
            </a:r>
            <a:r>
              <a:rPr lang="en-US" dirty="0" smtClean="0"/>
              <a:t>(design functions as content)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5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discarding </a:t>
            </a:r>
            <a:r>
              <a:rPr lang="en-US" sz="2200" dirty="0"/>
              <a:t>of decorative </a:t>
            </a:r>
            <a:r>
              <a:rPr lang="en-US" sz="2200" dirty="0" smtClean="0"/>
              <a:t>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9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157912" y="2438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Sans-serif </a:t>
            </a:r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6019800" y="4191000"/>
            <a:ext cx="299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Use of photography</a:t>
            </a:r>
          </a:p>
          <a:p>
            <a:r>
              <a:rPr lang="en-US" dirty="0"/>
              <a:t>(new-</a:t>
            </a:r>
            <a:r>
              <a:rPr lang="en-US" dirty="0" err="1"/>
              <a:t>ish</a:t>
            </a:r>
            <a:r>
              <a:rPr lang="en-US" dirty="0"/>
              <a:t> technology)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-762000" y="3429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/>
              <a:t>Bold, basic colors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discarding </a:t>
            </a:r>
            <a:r>
              <a:rPr lang="en-US" sz="2200" dirty="0"/>
              <a:t>of decorative </a:t>
            </a:r>
            <a:r>
              <a:rPr lang="en-US" sz="2200" dirty="0" smtClean="0"/>
              <a:t>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a </a:t>
            </a:r>
            <a:r>
              <a:rPr lang="en-US" sz="2200" dirty="0"/>
              <a:t>turn to </a:t>
            </a:r>
            <a:r>
              <a:rPr lang="en-US" sz="2200" b="1" u="sng" dirty="0">
                <a:solidFill>
                  <a:schemeClr val="hlink"/>
                </a:solidFill>
              </a:rPr>
              <a:t>functional </a:t>
            </a:r>
            <a:r>
              <a:rPr lang="en-US" sz="2200" b="1" u="sng" dirty="0" smtClean="0">
                <a:solidFill>
                  <a:schemeClr val="hlink"/>
                </a:solidFill>
              </a:rPr>
              <a:t>design</a:t>
            </a:r>
            <a:r>
              <a:rPr lang="en-US" sz="2000" dirty="0"/>
              <a:t> </a:t>
            </a:r>
            <a:r>
              <a:rPr lang="en-US" dirty="0" smtClean="0"/>
              <a:t>(design functions as content)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4800600" cy="6400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El </a:t>
            </a:r>
            <a:r>
              <a:rPr lang="en-US" sz="2400" dirty="0" err="1" smtClean="0"/>
              <a:t>Lissitzky</a:t>
            </a:r>
            <a:endParaRPr lang="en-US" sz="2800" dirty="0"/>
          </a:p>
          <a:p>
            <a:pPr eaLnBrk="1" hangingPunct="1"/>
            <a:r>
              <a:rPr lang="en-US" sz="2200" dirty="0" smtClean="0"/>
              <a:t>major contributor to “new typography”</a:t>
            </a:r>
          </a:p>
          <a:p>
            <a:pPr eaLnBrk="1" hangingPunct="1"/>
            <a:endParaRPr lang="en-US" sz="2200" dirty="0"/>
          </a:p>
          <a:p>
            <a:pPr marL="0" indent="0" eaLnBrk="1" hangingPunct="1">
              <a:buNone/>
            </a:pPr>
            <a:r>
              <a:rPr lang="en-US" sz="2200" dirty="0" smtClean="0"/>
              <a:t>“Topography of Typography,” from the magazine </a:t>
            </a:r>
            <a:r>
              <a:rPr lang="en-US" sz="2200" i="1" dirty="0" err="1" smtClean="0"/>
              <a:t>Merz</a:t>
            </a:r>
            <a:r>
              <a:rPr lang="en-US" sz="2200" i="1" dirty="0" smtClean="0"/>
              <a:t>, 1922</a:t>
            </a:r>
          </a:p>
          <a:p>
            <a:pPr eaLnBrk="1" hangingPunct="1"/>
            <a:endParaRPr lang="en-US" sz="2200" i="1" dirty="0"/>
          </a:p>
          <a:p>
            <a:pPr eaLnBrk="1" hangingPunct="1"/>
            <a:r>
              <a:rPr lang="en-US" sz="1800" dirty="0" smtClean="0"/>
              <a:t>“</a:t>
            </a:r>
            <a:r>
              <a:rPr lang="en-US" sz="2000" dirty="0" smtClean="0"/>
              <a:t>On the printed page </a:t>
            </a:r>
            <a:r>
              <a:rPr lang="en-US" sz="2000" dirty="0" smtClean="0">
                <a:solidFill>
                  <a:schemeClr val="hlink"/>
                </a:solidFill>
              </a:rPr>
              <a:t>words are seen, not heard</a:t>
            </a:r>
            <a:r>
              <a:rPr lang="en-US" sz="2000" dirty="0" smtClean="0"/>
              <a:t>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</a:t>
            </a:r>
            <a:r>
              <a:rPr lang="en-US" sz="2000" dirty="0" smtClean="0">
                <a:solidFill>
                  <a:schemeClr val="hlink"/>
                </a:solidFill>
              </a:rPr>
              <a:t>Economy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hlink"/>
                </a:solidFill>
              </a:rPr>
              <a:t>of Expression</a:t>
            </a:r>
            <a:r>
              <a:rPr lang="en-US" sz="2000" dirty="0" smtClean="0"/>
              <a:t> - visual, not phonetic.”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</a:t>
            </a:r>
            <a:r>
              <a:rPr lang="en-US" sz="2000" dirty="0" smtClean="0">
                <a:solidFill>
                  <a:schemeClr val="hlink"/>
                </a:solidFill>
              </a:rPr>
              <a:t>The new book demands the new writer</a:t>
            </a:r>
            <a:r>
              <a:rPr lang="en-US" sz="2000" dirty="0" smtClean="0"/>
              <a:t>. Ink-pots and goose-quills are dead.”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“The printed page transcends time and space. The printed page, the</a:t>
            </a:r>
            <a:r>
              <a:rPr lang="en-US" sz="1800" dirty="0" smtClean="0"/>
              <a:t> infinity of the book, must be transcended. </a:t>
            </a:r>
            <a:r>
              <a:rPr lang="en-US" sz="1800" b="1" dirty="0" smtClean="0">
                <a:solidFill>
                  <a:schemeClr val="hlink"/>
                </a:solidFill>
              </a:rPr>
              <a:t>THE ELECTRO-LIBRARY</a:t>
            </a:r>
            <a:r>
              <a:rPr lang="en-US" sz="1800" dirty="0" smtClean="0"/>
              <a:t>.”</a:t>
            </a:r>
          </a:p>
          <a:p>
            <a:pPr marL="914400" lvl="2" indent="0" eaLnBrk="1" hangingPunct="1">
              <a:buNone/>
            </a:pPr>
            <a:endParaRPr lang="en-US" sz="1800" dirty="0" smtClean="0"/>
          </a:p>
        </p:txBody>
      </p:sp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57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66800" y="685800"/>
            <a:ext cx="7543800" cy="381000"/>
          </a:xfrm>
        </p:spPr>
        <p:txBody>
          <a:bodyPr/>
          <a:lstStyle/>
          <a:p>
            <a:r>
              <a:rPr lang="en-US" sz="2800" dirty="0" err="1" smtClean="0"/>
              <a:t>Aleksandr</a:t>
            </a:r>
            <a:r>
              <a:rPr lang="en-US" sz="2800" dirty="0" smtClean="0"/>
              <a:t> </a:t>
            </a:r>
            <a:r>
              <a:rPr lang="en-US" sz="2800" dirty="0" err="1" smtClean="0"/>
              <a:t>Rodchenko</a:t>
            </a:r>
            <a:endParaRPr lang="en-US" sz="2800" dirty="0"/>
          </a:p>
        </p:txBody>
      </p:sp>
      <p:pic>
        <p:nvPicPr>
          <p:cNvPr id="1026" name="Picture 2" descr="http://eipcp.net/dlfiles/0910-kiaer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1696403"/>
            <a:ext cx="2162175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90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66800" y="152400"/>
            <a:ext cx="7467600" cy="381000"/>
          </a:xfrm>
        </p:spPr>
        <p:txBody>
          <a:bodyPr/>
          <a:lstStyle/>
          <a:p>
            <a:r>
              <a:rPr lang="en-US" sz="2800" dirty="0" err="1" smtClean="0"/>
              <a:t>Rodchenko</a:t>
            </a:r>
            <a:r>
              <a:rPr lang="en-US" sz="2800" dirty="0" smtClean="0"/>
              <a:t>, poster, 1924</a:t>
            </a:r>
            <a:endParaRPr 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181100"/>
            <a:ext cx="650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84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95363"/>
            <a:ext cx="666750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Paperback Book Covers, 1924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94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58825"/>
            <a:ext cx="3517900" cy="534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15240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Poster, 1923, </a:t>
            </a:r>
          </a:p>
          <a:p>
            <a:r>
              <a:rPr lang="en-US" sz="2400" dirty="0" smtClean="0"/>
              <a:t>Text </a:t>
            </a:r>
            <a:r>
              <a:rPr lang="en-US" sz="2400" dirty="0"/>
              <a:t>by </a:t>
            </a:r>
            <a:r>
              <a:rPr lang="en-US" sz="2400" dirty="0" err="1"/>
              <a:t>V.Mayakovsky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976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ipcp.net/dlfiles/0910-kiaer-a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1960"/>
            <a:ext cx="3619500" cy="591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12192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err="1"/>
              <a:t>Aleksandr</a:t>
            </a:r>
            <a:r>
              <a:rPr lang="en-US" sz="2400" dirty="0"/>
              <a:t> </a:t>
            </a:r>
            <a:r>
              <a:rPr lang="en-US" sz="2400" dirty="0" err="1"/>
              <a:t>Rodchenko</a:t>
            </a:r>
            <a:r>
              <a:rPr lang="en-US" sz="2400" dirty="0"/>
              <a:t> and Vladimir </a:t>
            </a:r>
            <a:r>
              <a:rPr lang="en-US" sz="2400" dirty="0" err="1"/>
              <a:t>Mayakovsky</a:t>
            </a:r>
            <a:r>
              <a:rPr lang="en-US" sz="2400" dirty="0"/>
              <a:t>, </a:t>
            </a:r>
            <a:endParaRPr lang="en-US" sz="2400" dirty="0" smtClean="0"/>
          </a:p>
          <a:p>
            <a:r>
              <a:rPr lang="en-US" sz="2400" i="1" dirty="0" smtClean="0"/>
              <a:t>Box </a:t>
            </a:r>
            <a:r>
              <a:rPr lang="en-US" sz="2400" i="1" dirty="0"/>
              <a:t>for Our Industry caramels</a:t>
            </a:r>
            <a:r>
              <a:rPr lang="en-US" sz="2400" dirty="0"/>
              <a:t>, 1923</a:t>
            </a:r>
          </a:p>
        </p:txBody>
      </p:sp>
    </p:spTree>
    <p:extLst>
      <p:ext uri="{BB962C8B-B14F-4D97-AF65-F5344CB8AC3E}">
        <p14:creationId xmlns:p14="http://schemas.microsoft.com/office/powerpoint/2010/main" val="298706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732</Words>
  <Application>Microsoft Office PowerPoint</Application>
  <PresentationFormat>On-screen Show (4:3)</PresentationFormat>
  <Paragraphs>141</Paragraphs>
  <Slides>47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Classic Photo Album</vt:lpstr>
      <vt:lpstr>1_Classic Photo Album</vt:lpstr>
      <vt:lpstr>2_Classic Photo Album</vt:lpstr>
      <vt:lpstr>3_Classic Photo Album</vt:lpstr>
      <vt:lpstr>PowerPoint Presentation</vt:lpstr>
      <vt:lpstr>      Futurism  (Futurismo!)</vt:lpstr>
      <vt:lpstr>Futurismo! Futurism </vt:lpstr>
      <vt:lpstr>PowerPoint Presentation</vt:lpstr>
      <vt:lpstr>PowerPoint Presentation</vt:lpstr>
      <vt:lpstr>PowerPoint Presentation</vt:lpstr>
      <vt:lpstr>Typography and modernism: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 stijl   (The style) 1917 – 1920s        </vt:lpstr>
      <vt:lpstr>PowerPoint Presentation</vt:lpstr>
      <vt:lpstr>PowerPoint Presentation</vt:lpstr>
      <vt:lpstr>PowerPoint Presentation</vt:lpstr>
      <vt:lpstr>http://www.youtube.com/watch?v=qLHCYeswxuI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2012-10-16T02:48:31Z</dcterms:created>
  <dcterms:modified xsi:type="dcterms:W3CDTF">2012-10-23T22:56:43Z</dcterms:modified>
</cp:coreProperties>
</file>