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292" r:id="rId2"/>
    <p:sldId id="259" r:id="rId3"/>
    <p:sldId id="293" r:id="rId4"/>
    <p:sldId id="298" r:id="rId5"/>
    <p:sldId id="291" r:id="rId6"/>
    <p:sldId id="262" r:id="rId7"/>
    <p:sldId id="256" r:id="rId8"/>
    <p:sldId id="323" r:id="rId9"/>
    <p:sldId id="294" r:id="rId10"/>
    <p:sldId id="297" r:id="rId11"/>
    <p:sldId id="296" r:id="rId12"/>
    <p:sldId id="295" r:id="rId13"/>
    <p:sldId id="329" r:id="rId14"/>
    <p:sldId id="330" r:id="rId15"/>
    <p:sldId id="340" r:id="rId16"/>
    <p:sldId id="303" r:id="rId17"/>
    <p:sldId id="410" r:id="rId18"/>
    <p:sldId id="331" r:id="rId19"/>
    <p:sldId id="360" r:id="rId20"/>
    <p:sldId id="361" r:id="rId21"/>
    <p:sldId id="411" r:id="rId22"/>
    <p:sldId id="412" r:id="rId23"/>
    <p:sldId id="366" r:id="rId24"/>
    <p:sldId id="362" r:id="rId25"/>
    <p:sldId id="364" r:id="rId26"/>
    <p:sldId id="367" r:id="rId27"/>
    <p:sldId id="368" r:id="rId28"/>
    <p:sldId id="369" r:id="rId29"/>
    <p:sldId id="414" r:id="rId30"/>
    <p:sldId id="373" r:id="rId31"/>
    <p:sldId id="374" r:id="rId32"/>
    <p:sldId id="394" r:id="rId33"/>
    <p:sldId id="306" r:id="rId34"/>
    <p:sldId id="335" r:id="rId35"/>
    <p:sldId id="327" r:id="rId36"/>
    <p:sldId id="325" r:id="rId37"/>
    <p:sldId id="305" r:id="rId38"/>
    <p:sldId id="338" r:id="rId39"/>
    <p:sldId id="339" r:id="rId40"/>
    <p:sldId id="301" r:id="rId41"/>
    <p:sldId id="326" r:id="rId42"/>
    <p:sldId id="328" r:id="rId43"/>
    <p:sldId id="300" r:id="rId44"/>
    <p:sldId id="334" r:id="rId45"/>
    <p:sldId id="302" r:id="rId46"/>
    <p:sldId id="268" r:id="rId47"/>
    <p:sldId id="307" r:id="rId48"/>
    <p:sldId id="348" r:id="rId49"/>
    <p:sldId id="349" r:id="rId50"/>
    <p:sldId id="350" r:id="rId51"/>
    <p:sldId id="354" r:id="rId52"/>
    <p:sldId id="352" r:id="rId53"/>
    <p:sldId id="355" r:id="rId54"/>
    <p:sldId id="358" r:id="rId55"/>
    <p:sldId id="310" r:id="rId56"/>
    <p:sldId id="311" r:id="rId57"/>
    <p:sldId id="357" r:id="rId58"/>
    <p:sldId id="351" r:id="rId59"/>
    <p:sldId id="359" r:id="rId60"/>
    <p:sldId id="333" r:id="rId61"/>
    <p:sldId id="416" r:id="rId62"/>
    <p:sldId id="397" r:id="rId63"/>
    <p:sldId id="398" r:id="rId64"/>
    <p:sldId id="399" r:id="rId65"/>
    <p:sldId id="400" r:id="rId66"/>
    <p:sldId id="401" r:id="rId67"/>
    <p:sldId id="402" r:id="rId68"/>
    <p:sldId id="403" r:id="rId69"/>
    <p:sldId id="404" r:id="rId70"/>
    <p:sldId id="405" r:id="rId71"/>
    <p:sldId id="406" r:id="rId72"/>
    <p:sldId id="407" r:id="rId7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21544" autoAdjust="0"/>
    <p:restoredTop sz="94605" autoAdjust="0"/>
  </p:normalViewPr>
  <p:slideViewPr>
    <p:cSldViewPr>
      <p:cViewPr varScale="1">
        <p:scale>
          <a:sx n="51" d="100"/>
          <a:sy n="51" d="100"/>
        </p:scale>
        <p:origin x="-869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84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961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91E1FF-4AD2-4546-8E11-CED4E4FE0D72}" type="datetimeFigureOut">
              <a:rPr lang="en-US" smtClean="0"/>
              <a:t>5/28/2013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D543F9-D891-4653-8835-4C9F08CBB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876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543F9-D891-4653-8835-4C9F08CBB537}" type="slidenum">
              <a:rPr lang="en-US" smtClean="0">
                <a:solidFill>
                  <a:prstClr val="black"/>
                </a:solidFill>
              </a:rPr>
              <a:pPr/>
              <a:t>70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317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744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14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951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767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/>
              <a:t>5/28/2013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889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/>
              <a:t>5/28/2013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239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/>
              <a:t>5/28/2013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441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213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607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351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8003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33248A-6D93-42AB-A60F-8275372A22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239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A9ED0-7664-4298-A5EC-1AB02FD2B6FE}" type="datetimeFigureOut">
              <a:rPr lang="en-US" smtClean="0"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6F804-B3BC-46D1-B85A-6F2EF5B0C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9338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tif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tif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Modern Design</a:t>
            </a:r>
            <a:br>
              <a:rPr lang="en-US" dirty="0" smtClean="0"/>
            </a:br>
            <a:r>
              <a:rPr lang="en-US" dirty="0" smtClean="0"/>
              <a:t>The International Style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2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5334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International Chairs</a:t>
            </a:r>
          </a:p>
        </p:txBody>
      </p:sp>
      <p:pic>
        <p:nvPicPr>
          <p:cNvPr id="46083" name="Picture 10" descr="0965.jpg                                                       01C0488AMacintosh HD                   C1018297: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6600" y="1676400"/>
            <a:ext cx="1676400" cy="1981200"/>
          </a:xfrm>
        </p:spPr>
      </p:pic>
      <p:pic>
        <p:nvPicPr>
          <p:cNvPr id="46084" name="Picture 12" descr="marcel_breuer_chair#1C057D7.jpg                                0007E4CEMacintosh HD                   C1018297: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4191000"/>
            <a:ext cx="1981200" cy="1981200"/>
          </a:xfrm>
        </p:spPr>
      </p:pic>
      <p:pic>
        <p:nvPicPr>
          <p:cNvPr id="46085" name="Picture 1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81400" y="4191000"/>
            <a:ext cx="1219200" cy="1981200"/>
          </a:xfrm>
          <a:noFill/>
        </p:spPr>
      </p:pic>
      <p:pic>
        <p:nvPicPr>
          <p:cNvPr id="46086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676400"/>
            <a:ext cx="24384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7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114800"/>
            <a:ext cx="2286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8" name="Text Box 17"/>
          <p:cNvSpPr txBox="1">
            <a:spLocks noChangeArrowheads="1"/>
          </p:cNvSpPr>
          <p:nvPr/>
        </p:nvSpPr>
        <p:spPr bwMode="auto">
          <a:xfrm>
            <a:off x="762000" y="61722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000000"/>
                </a:solidFill>
                <a:latin typeface="Calibri" pitchFamily="34" charset="0"/>
              </a:rPr>
              <a:t>Wassily Chair</a:t>
            </a:r>
            <a:endParaRPr lang="en-US" sz="1800">
              <a:latin typeface="Calibri" pitchFamily="34" charset="0"/>
            </a:endParaRPr>
          </a:p>
        </p:txBody>
      </p:sp>
      <p:sp>
        <p:nvSpPr>
          <p:cNvPr id="46089" name="Text Box 19"/>
          <p:cNvSpPr txBox="1">
            <a:spLocks noChangeArrowheads="1"/>
          </p:cNvSpPr>
          <p:nvPr/>
        </p:nvSpPr>
        <p:spPr bwMode="auto">
          <a:xfrm>
            <a:off x="5562600" y="3581400"/>
            <a:ext cx="2286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000000"/>
                </a:solidFill>
                <a:latin typeface="Calibri" pitchFamily="34" charset="0"/>
              </a:rPr>
              <a:t>Le Petit Comfort</a:t>
            </a:r>
            <a:endParaRPr lang="en-US" sz="1800">
              <a:latin typeface="Calibri" pitchFamily="34" charset="0"/>
            </a:endParaRPr>
          </a:p>
        </p:txBody>
      </p:sp>
      <p:sp>
        <p:nvSpPr>
          <p:cNvPr id="46090" name="Text Box 20"/>
          <p:cNvSpPr txBox="1">
            <a:spLocks noChangeArrowheads="1"/>
          </p:cNvSpPr>
          <p:nvPr/>
        </p:nvSpPr>
        <p:spPr bwMode="auto">
          <a:xfrm>
            <a:off x="5791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1800">
              <a:latin typeface="Calibri" pitchFamily="34" charset="0"/>
            </a:endParaRPr>
          </a:p>
        </p:txBody>
      </p:sp>
      <p:sp>
        <p:nvSpPr>
          <p:cNvPr id="46091" name="Text Box 21"/>
          <p:cNvSpPr txBox="1">
            <a:spLocks noChangeArrowheads="1"/>
          </p:cNvSpPr>
          <p:nvPr/>
        </p:nvSpPr>
        <p:spPr bwMode="auto">
          <a:xfrm>
            <a:off x="5410200" y="61722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000000"/>
                </a:solidFill>
                <a:latin typeface="Calibri" pitchFamily="34" charset="0"/>
              </a:rPr>
              <a:t>Eames Lounge Chair</a:t>
            </a:r>
          </a:p>
        </p:txBody>
      </p:sp>
      <p:sp>
        <p:nvSpPr>
          <p:cNvPr id="46092" name="Text Box 22"/>
          <p:cNvSpPr txBox="1">
            <a:spLocks noChangeArrowheads="1"/>
          </p:cNvSpPr>
          <p:nvPr/>
        </p:nvSpPr>
        <p:spPr bwMode="auto">
          <a:xfrm>
            <a:off x="3581400" y="35814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000000"/>
                </a:solidFill>
                <a:latin typeface="Calibri" pitchFamily="34" charset="0"/>
              </a:rPr>
              <a:t>Cesca</a:t>
            </a:r>
            <a:endParaRPr lang="en-US" sz="1800">
              <a:latin typeface="Calibri" pitchFamily="34" charset="0"/>
            </a:endParaRPr>
          </a:p>
        </p:txBody>
      </p:sp>
      <p:sp>
        <p:nvSpPr>
          <p:cNvPr id="46093" name="Text Box 23"/>
          <p:cNvSpPr txBox="1">
            <a:spLocks noChangeArrowheads="1"/>
          </p:cNvSpPr>
          <p:nvPr/>
        </p:nvSpPr>
        <p:spPr bwMode="auto">
          <a:xfrm>
            <a:off x="3810000" y="61722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000000"/>
                </a:solidFill>
                <a:latin typeface="Calibri" pitchFamily="34" charset="0"/>
              </a:rPr>
              <a:t>Tulip</a:t>
            </a:r>
            <a:endParaRPr lang="en-US" sz="1800">
              <a:latin typeface="Calibri" pitchFamily="34" charset="0"/>
            </a:endParaRPr>
          </a:p>
        </p:txBody>
      </p:sp>
      <p:pic>
        <p:nvPicPr>
          <p:cNvPr id="46094" name="Picture 2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676400"/>
            <a:ext cx="1981200" cy="1981200"/>
          </a:xfrm>
          <a:noFill/>
        </p:spPr>
      </p:pic>
      <p:sp>
        <p:nvSpPr>
          <p:cNvPr id="46095" name="Text Box 26"/>
          <p:cNvSpPr txBox="1">
            <a:spLocks noChangeArrowheads="1"/>
          </p:cNvSpPr>
          <p:nvPr/>
        </p:nvSpPr>
        <p:spPr bwMode="auto">
          <a:xfrm>
            <a:off x="990600" y="36576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000000"/>
                </a:solidFill>
                <a:latin typeface="Calibri" pitchFamily="34" charset="0"/>
              </a:rPr>
              <a:t>Egg Chair</a:t>
            </a:r>
            <a:endParaRPr lang="en-US" sz="18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92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0" y="609600"/>
            <a:ext cx="4419600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362200"/>
            <a:ext cx="36576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246" y="2362200"/>
            <a:ext cx="3379713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495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477000" y="304800"/>
            <a:ext cx="2339396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Organic Design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599" y="3147935"/>
            <a:ext cx="3379713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98489"/>
            <a:ext cx="189752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184161"/>
            <a:ext cx="248031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6142"/>
            <a:ext cx="3108960" cy="2621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438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dirty="0" smtClean="0"/>
              <a:t>Scandinavian Design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10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4267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Alvar</a:t>
            </a:r>
            <a:r>
              <a:rPr lang="en-US" sz="2400" dirty="0"/>
              <a:t> </a:t>
            </a:r>
            <a:r>
              <a:rPr lang="en-US" sz="2400" dirty="0" smtClean="0"/>
              <a:t>Aalto,  </a:t>
            </a:r>
          </a:p>
          <a:p>
            <a:pPr marL="0" indent="0">
              <a:buNone/>
            </a:pPr>
            <a:r>
              <a:rPr lang="en-US" sz="2400" dirty="0" smtClean="0"/>
              <a:t>Model </a:t>
            </a:r>
            <a:r>
              <a:rPr lang="en-US" sz="2400" dirty="0"/>
              <a:t>No. 41 lounge chair, 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1931–32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Laminated birch, 36 </a:t>
            </a:r>
            <a:r>
              <a:rPr lang="en-US" sz="2400" dirty="0"/>
              <a:t>x 24 in. 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1" y="2057400"/>
            <a:ext cx="5422993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ttp://www.metmuseum.org/toah/images/hb/hb_1986.4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055" y="2057400"/>
            <a:ext cx="352294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21055" y="118408"/>
            <a:ext cx="36753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Verner</a:t>
            </a:r>
            <a:r>
              <a:rPr lang="en-US" sz="2400" dirty="0" smtClean="0"/>
              <a:t> Panton</a:t>
            </a:r>
          </a:p>
          <a:p>
            <a:r>
              <a:rPr lang="en-US" sz="2400" dirty="0"/>
              <a:t>S</a:t>
            </a:r>
            <a:r>
              <a:rPr lang="en-US" sz="2400" dirty="0" smtClean="0"/>
              <a:t>tacking chair</a:t>
            </a:r>
            <a:r>
              <a:rPr lang="en-US" sz="2400" dirty="0"/>
              <a:t>, designed </a:t>
            </a:r>
            <a:r>
              <a:rPr lang="en-US" sz="2400" dirty="0" smtClean="0"/>
              <a:t>1960 </a:t>
            </a:r>
            <a:endParaRPr lang="en-US" sz="2400" dirty="0"/>
          </a:p>
          <a:p>
            <a:r>
              <a:rPr lang="en-US" sz="2400" dirty="0" err="1"/>
              <a:t>Luran</a:t>
            </a:r>
            <a:r>
              <a:rPr lang="en-US" sz="2400" dirty="0"/>
              <a:t>-S plastic (acrylate-styrene-acrylonitrile)</a:t>
            </a:r>
          </a:p>
        </p:txBody>
      </p:sp>
    </p:spTree>
    <p:extLst>
      <p:ext uri="{BB962C8B-B14F-4D97-AF65-F5344CB8AC3E}">
        <p14:creationId xmlns:p14="http://schemas.microsoft.com/office/powerpoint/2010/main" val="51766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3039745" cy="175260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sv-SE" dirty="0"/>
              <a:t>Alvar Aalto </a:t>
            </a:r>
            <a:endParaRPr lang="sv-SE" dirty="0" smtClean="0"/>
          </a:p>
          <a:p>
            <a:pPr algn="l"/>
            <a:r>
              <a:rPr lang="sv-SE" dirty="0" smtClean="0"/>
              <a:t>(</a:t>
            </a:r>
            <a:r>
              <a:rPr lang="sv-SE" dirty="0"/>
              <a:t>Finnish, 1898–1976</a:t>
            </a:r>
            <a:r>
              <a:rPr lang="sv-SE" dirty="0" smtClean="0"/>
              <a:t>),</a:t>
            </a:r>
            <a:endParaRPr lang="sv-SE" dirty="0"/>
          </a:p>
          <a:p>
            <a:pPr algn="l"/>
            <a:r>
              <a:rPr lang="sv-SE" dirty="0" smtClean="0"/>
              <a:t>Glass,</a:t>
            </a:r>
            <a:endParaRPr lang="sv-SE" dirty="0"/>
          </a:p>
          <a:p>
            <a:pPr algn="l"/>
            <a:r>
              <a:rPr lang="sv-SE" dirty="0" smtClean="0"/>
              <a:t>11 </a:t>
            </a:r>
            <a:r>
              <a:rPr lang="sv-SE" dirty="0"/>
              <a:t>3/8 x 12 x 11 in. </a:t>
            </a:r>
          </a:p>
          <a:p>
            <a:endParaRPr lang="en-US" dirty="0"/>
          </a:p>
        </p:txBody>
      </p:sp>
      <p:pic>
        <p:nvPicPr>
          <p:cNvPr id="1026" name="Picture 2" descr="http://www.metmuseum.org/toah/images/hb/hb_1985.2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345" y="990600"/>
            <a:ext cx="428625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66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62000" y="152400"/>
            <a:ext cx="7696200" cy="6096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400" dirty="0" err="1" smtClean="0"/>
              <a:t>Poul</a:t>
            </a:r>
            <a:r>
              <a:rPr lang="en-US" sz="2400" dirty="0" smtClean="0"/>
              <a:t> </a:t>
            </a:r>
            <a:r>
              <a:rPr lang="en-US" sz="2400" dirty="0" err="1" smtClean="0"/>
              <a:t>Henningsen</a:t>
            </a:r>
            <a:r>
              <a:rPr lang="en-US" sz="2400" dirty="0" smtClean="0"/>
              <a:t>, Artichoke hanging lamp, copper, </a:t>
            </a:r>
            <a:br>
              <a:rPr lang="en-US" sz="2400" dirty="0" smtClean="0"/>
            </a:br>
            <a:r>
              <a:rPr lang="en-US" sz="2400" dirty="0" smtClean="0"/>
              <a:t>approx. 27 in high, 1958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42" name="Picture 2" descr="G:\CORNISH - history of design\CORNISH DESIGN Raizman images\by image and chapter\11.32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5400"/>
            <a:ext cx="634984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06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Danish Modern</a:t>
            </a:r>
            <a:endParaRPr lang="en-US" dirty="0"/>
          </a:p>
        </p:txBody>
      </p:sp>
      <p:pic>
        <p:nvPicPr>
          <p:cNvPr id="4" name="Picture 11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78"/>
          <a:stretch/>
        </p:blipFill>
        <p:spPr bwMode="auto">
          <a:xfrm>
            <a:off x="1930070" y="1600200"/>
            <a:ext cx="528386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065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387839"/>
            <a:ext cx="6197600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97757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/>
              <a:t>Arne Jacobsen (Danish, 1902–1971</a:t>
            </a:r>
            <a:r>
              <a:rPr lang="en-US" sz="2400" dirty="0" smtClean="0"/>
              <a:t>)</a:t>
            </a:r>
            <a:br>
              <a:rPr lang="en-US" sz="2400" dirty="0" smtClean="0"/>
            </a:br>
            <a:r>
              <a:rPr lang="en-US" sz="2400" dirty="0" smtClean="0"/>
              <a:t>"</a:t>
            </a:r>
            <a:r>
              <a:rPr lang="en-US" sz="2400" dirty="0"/>
              <a:t>Egg" armchair, 1957</a:t>
            </a:r>
            <a:br>
              <a:rPr lang="en-US" sz="2400" dirty="0"/>
            </a:br>
            <a:r>
              <a:rPr lang="en-US" sz="2400" dirty="0" smtClean="0"/>
              <a:t>Ox </a:t>
            </a:r>
            <a:r>
              <a:rPr lang="en-US" sz="2400" dirty="0"/>
              <a:t>hide, plastic, aluminum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90724"/>
            <a:ext cx="4286250" cy="463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880" y="1975484"/>
            <a:ext cx="3344858" cy="4636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126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838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2296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Swedish Design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255" y="1004341"/>
            <a:ext cx="428625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6" y="990600"/>
            <a:ext cx="4606549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04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340" y="3200400"/>
            <a:ext cx="5343896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54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1304925"/>
            <a:ext cx="5657850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777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4949323" cy="4937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203960"/>
            <a:ext cx="3429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416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 re-cap:</a:t>
            </a:r>
            <a:br>
              <a:rPr lang="en-US" dirty="0" smtClean="0"/>
            </a:br>
            <a:r>
              <a:rPr lang="en-US" dirty="0" smtClean="0"/>
              <a:t>Scandinavian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1534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ORGANIC MODERNISM</a:t>
            </a:r>
          </a:p>
          <a:p>
            <a:r>
              <a:rPr lang="en-US" dirty="0" smtClean="0"/>
              <a:t>emphasis on nature</a:t>
            </a:r>
          </a:p>
          <a:p>
            <a:r>
              <a:rPr lang="en-US" dirty="0"/>
              <a:t>w</a:t>
            </a:r>
            <a:r>
              <a:rPr lang="en-US" dirty="0" smtClean="0"/>
              <a:t>ood and stone</a:t>
            </a:r>
          </a:p>
          <a:p>
            <a:r>
              <a:rPr lang="en-US" dirty="0" smtClean="0"/>
              <a:t>wood is </a:t>
            </a:r>
            <a:r>
              <a:rPr lang="en-US" dirty="0"/>
              <a:t>light in </a:t>
            </a:r>
            <a:r>
              <a:rPr lang="en-US" dirty="0" smtClean="0"/>
              <a:t>color</a:t>
            </a:r>
          </a:p>
          <a:p>
            <a:r>
              <a:rPr lang="en-US" dirty="0" smtClean="0"/>
              <a:t>support </a:t>
            </a:r>
            <a:r>
              <a:rPr lang="en-US" dirty="0"/>
              <a:t>structure </a:t>
            </a:r>
            <a:r>
              <a:rPr lang="en-US" dirty="0" smtClean="0"/>
              <a:t>is </a:t>
            </a:r>
            <a:r>
              <a:rPr lang="en-US" dirty="0"/>
              <a:t>often </a:t>
            </a:r>
            <a:r>
              <a:rPr lang="en-US" dirty="0" smtClean="0"/>
              <a:t>exposed</a:t>
            </a:r>
          </a:p>
          <a:p>
            <a:r>
              <a:rPr lang="en-US" dirty="0"/>
              <a:t>p</a:t>
            </a:r>
            <a:r>
              <a:rPr lang="en-US" dirty="0" smtClean="0"/>
              <a:t>ared down forms</a:t>
            </a:r>
          </a:p>
          <a:p>
            <a:r>
              <a:rPr lang="en-US" dirty="0"/>
              <a:t>t</a:t>
            </a:r>
            <a:r>
              <a:rPr lang="en-US" dirty="0" smtClean="0"/>
              <a:t>apering legs</a:t>
            </a:r>
          </a:p>
          <a:p>
            <a:r>
              <a:rPr lang="en-US" dirty="0" smtClean="0"/>
              <a:t>finished edges</a:t>
            </a:r>
          </a:p>
          <a:p>
            <a:r>
              <a:rPr lang="en-US" dirty="0" smtClean="0"/>
              <a:t>curved corners</a:t>
            </a:r>
          </a:p>
          <a:p>
            <a:r>
              <a:rPr lang="en-US" dirty="0" smtClean="0"/>
              <a:t>an </a:t>
            </a:r>
            <a:r>
              <a:rPr lang="en-US" dirty="0"/>
              <a:t>overall </a:t>
            </a:r>
            <a:r>
              <a:rPr lang="en-US" dirty="0" smtClean="0"/>
              <a:t>smoothness</a:t>
            </a:r>
          </a:p>
          <a:p>
            <a:r>
              <a:rPr lang="en-US" dirty="0"/>
              <a:t>w</a:t>
            </a:r>
            <a:r>
              <a:rPr lang="en-US" dirty="0" smtClean="0"/>
              <a:t>arm colors </a:t>
            </a:r>
            <a:endParaRPr lang="en-US" dirty="0"/>
          </a:p>
          <a:p>
            <a:r>
              <a:rPr lang="en-US" dirty="0"/>
              <a:t>c</a:t>
            </a:r>
            <a:r>
              <a:rPr lang="en-US" dirty="0" smtClean="0"/>
              <a:t>omplementary contrasts (blue/orange)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6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3931920" cy="294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Box 4"/>
          <p:cNvSpPr txBox="1">
            <a:spLocks noChangeArrowheads="1"/>
          </p:cNvSpPr>
          <p:nvPr/>
        </p:nvSpPr>
        <p:spPr bwMode="auto">
          <a:xfrm>
            <a:off x="714375" y="4419600"/>
            <a:ext cx="782002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DDDDDD">
                    <a:lumMod val="60000"/>
                    <a:lumOff val="40000"/>
                  </a:srgbClr>
                </a:solidFill>
                <a:latin typeface="Calibri" pitchFamily="34" charset="0"/>
              </a:rPr>
              <a:t>  Evolved </a:t>
            </a:r>
            <a:r>
              <a:rPr lang="en-US" sz="2000" dirty="0">
                <a:solidFill>
                  <a:srgbClr val="DDDDDD">
                    <a:lumMod val="60000"/>
                    <a:lumOff val="40000"/>
                  </a:srgbClr>
                </a:solidFill>
                <a:latin typeface="Calibri" pitchFamily="34" charset="0"/>
              </a:rPr>
              <a:t>from the International and Bauhaus movement &amp; designs</a:t>
            </a:r>
          </a:p>
          <a:p>
            <a:pPr eaLnBrk="1" hangingPunct="1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DDDDDD">
                    <a:lumMod val="60000"/>
                    <a:lumOff val="40000"/>
                  </a:srgbClr>
                </a:solidFill>
                <a:latin typeface="Calibri" pitchFamily="34" charset="0"/>
              </a:rPr>
              <a:t>  Scandinavian/Danish </a:t>
            </a:r>
            <a:r>
              <a:rPr lang="en-US" sz="2000" dirty="0">
                <a:solidFill>
                  <a:srgbClr val="DDDDDD">
                    <a:lumMod val="60000"/>
                    <a:lumOff val="40000"/>
                  </a:srgbClr>
                </a:solidFill>
                <a:latin typeface="Calibri" pitchFamily="34" charset="0"/>
              </a:rPr>
              <a:t>Modern influence of clean simplicity</a:t>
            </a:r>
          </a:p>
          <a:p>
            <a:pPr eaLnBrk="1" hangingPunct="1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000" dirty="0">
                <a:solidFill>
                  <a:srgbClr val="DDDDDD">
                    <a:lumMod val="60000"/>
                    <a:lumOff val="40000"/>
                  </a:srgbClr>
                </a:solidFill>
                <a:latin typeface="Calibri" pitchFamily="34" charset="0"/>
              </a:rPr>
              <a:t>  Outgrowth of Frank Lloyd Wright’s organic design</a:t>
            </a:r>
          </a:p>
          <a:p>
            <a:pPr eaLnBrk="1" hangingPunct="1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DDDDDD">
                    <a:lumMod val="60000"/>
                    <a:lumOff val="40000"/>
                  </a:srgbClr>
                </a:solidFill>
                <a:latin typeface="Calibri" pitchFamily="34" charset="0"/>
              </a:rPr>
              <a:t>  More </a:t>
            </a:r>
            <a:r>
              <a:rPr lang="en-US" sz="2000" dirty="0">
                <a:solidFill>
                  <a:srgbClr val="DDDDDD">
                    <a:lumMod val="60000"/>
                    <a:lumOff val="40000"/>
                  </a:srgbClr>
                </a:solidFill>
                <a:latin typeface="Calibri" pitchFamily="34" charset="0"/>
              </a:rPr>
              <a:t>organic in form and less formal than International Style</a:t>
            </a:r>
          </a:p>
          <a:p>
            <a:pPr eaLnBrk="1" hangingPunct="1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DDDDDD">
                    <a:lumMod val="60000"/>
                    <a:lumOff val="40000"/>
                  </a:srgbClr>
                </a:solidFill>
                <a:latin typeface="Calibri" pitchFamily="34" charset="0"/>
              </a:rPr>
              <a:t>  Function </a:t>
            </a:r>
            <a:r>
              <a:rPr lang="en-US" sz="2000" dirty="0">
                <a:solidFill>
                  <a:srgbClr val="DDDDDD">
                    <a:lumMod val="60000"/>
                    <a:lumOff val="40000"/>
                  </a:srgbClr>
                </a:solidFill>
                <a:latin typeface="Calibri" pitchFamily="34" charset="0"/>
              </a:rPr>
              <a:t>as important as Form</a:t>
            </a:r>
          </a:p>
          <a:p>
            <a:pPr eaLnBrk="1" hangingPunct="1">
              <a:spcAft>
                <a:spcPts val="1200"/>
              </a:spcAft>
              <a:buFont typeface="Wingdings" pitchFamily="2" charset="2"/>
              <a:buChar char="§"/>
            </a:pPr>
            <a:endParaRPr lang="en-US" sz="18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ea typeface="+mj-ea"/>
                <a:cs typeface="+mj-cs"/>
              </a:rPr>
              <a:t>Mid-Century Modern</a:t>
            </a:r>
            <a:b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ea typeface="+mj-ea"/>
                <a:cs typeface="+mj-cs"/>
              </a:rPr>
            </a:b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ea typeface="+mj-ea"/>
                <a:cs typeface="+mj-cs"/>
              </a:rPr>
              <a:t>(American Modernist Design)</a:t>
            </a:r>
          </a:p>
        </p:txBody>
      </p:sp>
      <p:sp>
        <p:nvSpPr>
          <p:cNvPr id="23557" name="TextBox 8"/>
          <p:cNvSpPr txBox="1">
            <a:spLocks noChangeArrowheads="1"/>
          </p:cNvSpPr>
          <p:nvPr/>
        </p:nvSpPr>
        <p:spPr bwMode="auto">
          <a:xfrm>
            <a:off x="0" y="1295400"/>
            <a:ext cx="3216275" cy="36988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 err="1">
                <a:solidFill>
                  <a:prstClr val="white"/>
                </a:solidFill>
                <a:ea typeface="ＭＳ Ｐゴシック" pitchFamily="-1" charset="-128"/>
                <a:cs typeface="ＭＳ Ｐゴシック" pitchFamily="-1" charset="-128"/>
              </a:rPr>
              <a:t>Eichler</a:t>
            </a:r>
            <a:r>
              <a:rPr lang="en-US" dirty="0">
                <a:solidFill>
                  <a:prstClr val="white"/>
                </a:solidFill>
                <a:ea typeface="ＭＳ Ｐゴシック" pitchFamily="-1" charset="-128"/>
                <a:cs typeface="ＭＳ Ｐゴシック" pitchFamily="-1" charset="-128"/>
              </a:rPr>
              <a:t> Home Granada Hills, CA</a:t>
            </a:r>
          </a:p>
        </p:txBody>
      </p:sp>
      <p:pic>
        <p:nvPicPr>
          <p:cNvPr id="7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78"/>
          <a:stretch/>
        </p:blipFill>
        <p:spPr bwMode="auto">
          <a:xfrm>
            <a:off x="5121910" y="1333500"/>
            <a:ext cx="3416396" cy="292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90544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475038"/>
            <a:ext cx="8153400" cy="518319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4000" dirty="0">
                <a:ea typeface="Calibri"/>
                <a:cs typeface="Times New Roman"/>
              </a:rPr>
              <a:t>WHO IS THE GREATEST </a:t>
            </a:r>
            <a:r>
              <a:rPr lang="en-US" sz="4000" dirty="0" smtClean="0">
                <a:ea typeface="Calibri"/>
                <a:cs typeface="Times New Roman"/>
              </a:rPr>
              <a:t>AMERICAN </a:t>
            </a:r>
            <a:br>
              <a:rPr lang="en-US" sz="4000" dirty="0" smtClean="0">
                <a:ea typeface="Calibri"/>
                <a:cs typeface="Times New Roman"/>
              </a:rPr>
            </a:br>
            <a:r>
              <a:rPr lang="en-US" sz="4000" dirty="0" smtClean="0">
                <a:ea typeface="Calibri"/>
                <a:cs typeface="Times New Roman"/>
              </a:rPr>
              <a:t>MID-CENTURY </a:t>
            </a:r>
            <a:r>
              <a:rPr lang="en-US" sz="4000" dirty="0">
                <a:ea typeface="Calibri"/>
                <a:cs typeface="Times New Roman"/>
              </a:rPr>
              <a:t>MODERN DESIGNER?</a:t>
            </a:r>
            <a:r>
              <a:rPr lang="en-US" sz="3200" dirty="0">
                <a:ea typeface="Calibri"/>
                <a:cs typeface="Times New Roman"/>
              </a:rPr>
              <a:t/>
            </a:r>
            <a:br>
              <a:rPr lang="en-US" sz="3200" dirty="0">
                <a:ea typeface="Calibri"/>
                <a:cs typeface="Times New Roman"/>
              </a:rPr>
            </a:br>
            <a:r>
              <a:rPr lang="en-US" sz="4800" dirty="0">
                <a:ea typeface="Calibri"/>
                <a:cs typeface="Times New Roman"/>
              </a:rPr>
              <a:t/>
            </a:r>
            <a:br>
              <a:rPr lang="en-US" sz="4800" dirty="0">
                <a:ea typeface="Calibri"/>
                <a:cs typeface="Times New Roman"/>
              </a:rPr>
            </a:br>
            <a:r>
              <a:rPr lang="en-US" sz="3200" dirty="0">
                <a:ea typeface="Calibri"/>
                <a:cs typeface="Times New Roman"/>
              </a:rPr>
              <a:t/>
            </a:r>
            <a:br>
              <a:rPr lang="en-US" sz="3200" dirty="0">
                <a:ea typeface="Calibri"/>
                <a:cs typeface="Times New Roman"/>
              </a:rPr>
            </a:br>
            <a:r>
              <a:rPr lang="en-US" sz="3200" dirty="0" smtClean="0">
                <a:ea typeface="Calibri"/>
                <a:cs typeface="Times New Roman"/>
              </a:rPr>
              <a:t/>
            </a:r>
            <a:br>
              <a:rPr lang="en-US" sz="3200" dirty="0" smtClean="0">
                <a:ea typeface="Calibri"/>
                <a:cs typeface="Times New Roman"/>
              </a:rPr>
            </a:br>
            <a:r>
              <a:rPr lang="en-US" sz="3200" dirty="0" smtClean="0">
                <a:ea typeface="Calibri"/>
                <a:cs typeface="Times New Roman"/>
              </a:rPr>
              <a:t>                 </a:t>
            </a:r>
            <a:r>
              <a:rPr lang="en-US" sz="3200" dirty="0">
                <a:ea typeface="Calibri"/>
                <a:cs typeface="Times New Roman"/>
              </a:rPr>
              <a:t/>
            </a:r>
            <a:br>
              <a:rPr lang="en-US" sz="3200" dirty="0">
                <a:ea typeface="Calibri"/>
                <a:cs typeface="Times New Roman"/>
              </a:rPr>
            </a:br>
            <a:r>
              <a:rPr lang="en-US" sz="4000" dirty="0" err="1">
                <a:ea typeface="Calibri"/>
                <a:cs typeface="Times New Roman"/>
              </a:rPr>
              <a:t>Eero</a:t>
            </a:r>
            <a:r>
              <a:rPr lang="en-US" sz="4000" dirty="0">
                <a:ea typeface="Calibri"/>
                <a:cs typeface="Times New Roman"/>
              </a:rPr>
              <a:t> Saarinen		Ray and Charles </a:t>
            </a:r>
            <a:r>
              <a:rPr lang="en-US" sz="4000" dirty="0" smtClean="0">
                <a:ea typeface="Calibri"/>
                <a:cs typeface="Times New Roman"/>
              </a:rPr>
              <a:t>Eames</a:t>
            </a:r>
            <a:br>
              <a:rPr lang="en-US" sz="4000" dirty="0" smtClean="0">
                <a:ea typeface="Calibri"/>
                <a:cs typeface="Times New Roman"/>
              </a:rPr>
            </a:br>
            <a:r>
              <a:rPr lang="en-US" sz="3200" dirty="0">
                <a:ea typeface="Calibri"/>
                <a:cs typeface="Times New Roman"/>
              </a:rPr>
              <a:t/>
            </a:r>
            <a:br>
              <a:rPr lang="en-US" sz="3200" dirty="0">
                <a:ea typeface="Calibri"/>
                <a:cs typeface="Times New Roman"/>
              </a:rPr>
            </a:br>
            <a:r>
              <a:rPr lang="en-US" sz="3200" dirty="0" smtClean="0">
                <a:ea typeface="Calibri"/>
                <a:cs typeface="Times New Roman"/>
              </a:rPr>
              <a:t/>
            </a:r>
            <a:br>
              <a:rPr lang="en-US" sz="3200" dirty="0" smtClean="0">
                <a:ea typeface="Calibri"/>
                <a:cs typeface="Times New Roman"/>
              </a:rPr>
            </a:br>
            <a:r>
              <a:rPr lang="en-US" sz="3200" dirty="0">
                <a:ea typeface="Calibri"/>
                <a:cs typeface="Times New Roman"/>
              </a:rPr>
              <a:t/>
            </a:r>
            <a:br>
              <a:rPr lang="en-US" sz="3200" dirty="0">
                <a:ea typeface="Calibri"/>
                <a:cs typeface="Times New Roman"/>
              </a:rPr>
            </a:br>
            <a:r>
              <a:rPr lang="en-US" sz="4000" dirty="0">
                <a:ea typeface="Calibri"/>
                <a:cs typeface="Times New Roman"/>
              </a:rPr>
              <a:t> </a:t>
            </a:r>
            <a:r>
              <a:rPr lang="en-US" sz="3200" dirty="0" smtClean="0">
                <a:ea typeface="Calibri"/>
                <a:cs typeface="Times New Roman"/>
              </a:rPr>
              <a:t/>
            </a:r>
            <a:br>
              <a:rPr lang="en-US" sz="3200" dirty="0" smtClean="0">
                <a:ea typeface="Calibri"/>
                <a:cs typeface="Times New Roman"/>
              </a:rPr>
            </a:br>
            <a:r>
              <a:rPr lang="en-US" sz="4000" dirty="0" smtClean="0">
                <a:ea typeface="Calibri"/>
                <a:cs typeface="Times New Roman"/>
              </a:rPr>
              <a:t>George </a:t>
            </a:r>
            <a:r>
              <a:rPr lang="en-US" sz="4000" dirty="0">
                <a:ea typeface="Calibri"/>
                <a:cs typeface="Times New Roman"/>
              </a:rPr>
              <a:t>Nelson</a:t>
            </a:r>
            <a:r>
              <a:rPr lang="en-US" sz="3200" dirty="0">
                <a:ea typeface="Calibri"/>
                <a:cs typeface="Times New Roman"/>
              </a:rPr>
              <a:t/>
            </a:r>
            <a:br>
              <a:rPr lang="en-US" sz="3200" dirty="0">
                <a:ea typeface="Calibri"/>
                <a:cs typeface="Times New Roman"/>
              </a:rPr>
            </a:b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130" y="1447800"/>
            <a:ext cx="1712913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447800"/>
            <a:ext cx="1517650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l_fi" descr="http://www.hermanmiller.com/discover/wp-content/uploads/George-Nelson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407" y="4343400"/>
            <a:ext cx="2291080" cy="1828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886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400" y="274638"/>
            <a:ext cx="3962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Charles and Ray Eames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486" y="1740735"/>
            <a:ext cx="4389120" cy="3211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" y="482918"/>
            <a:ext cx="4297680" cy="5727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502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812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/>
              <a:t>Chair Designed by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Charles </a:t>
            </a:r>
            <a:r>
              <a:rPr lang="en-US" sz="2400" dirty="0"/>
              <a:t>Eames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and </a:t>
            </a:r>
            <a:r>
              <a:rPr lang="en-US" sz="2400" dirty="0" err="1" smtClean="0"/>
              <a:t>Eero</a:t>
            </a:r>
            <a:r>
              <a:rPr lang="en-US" sz="2400" dirty="0" smtClean="0"/>
              <a:t> </a:t>
            </a:r>
            <a:r>
              <a:rPr lang="en-US" sz="2400" dirty="0"/>
              <a:t>Saarinen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for </a:t>
            </a:r>
            <a:r>
              <a:rPr lang="en-US" sz="2400" dirty="0"/>
              <a:t>the "Organic Design</a:t>
            </a:r>
            <a:br>
              <a:rPr lang="en-US" sz="2400" dirty="0"/>
            </a:br>
            <a:r>
              <a:rPr lang="en-US" sz="2400" dirty="0"/>
              <a:t>in Home Furnishings" Competition,</a:t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designed </a:t>
            </a:r>
            <a:r>
              <a:rPr lang="en-US" sz="2400" dirty="0"/>
              <a:t>1940,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molded </a:t>
            </a:r>
            <a:r>
              <a:rPr lang="en-US" sz="2400" dirty="0"/>
              <a:t>plywood, wood,</a:t>
            </a:r>
            <a:br>
              <a:rPr lang="en-US" sz="2400" dirty="0"/>
            </a:br>
            <a:r>
              <a:rPr lang="en-US" sz="2400" dirty="0"/>
              <a:t>foam rubber, and </a:t>
            </a:r>
            <a:r>
              <a:rPr lang="en-US" sz="2400" dirty="0" smtClean="0"/>
              <a:t>fabric</a:t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(“NON-ESSENTIAL MATERIALS”) </a:t>
            </a:r>
            <a:endParaRPr lang="en-US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580" y="533400"/>
            <a:ext cx="411480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86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05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Charles Eames, </a:t>
            </a:r>
          </a:p>
          <a:p>
            <a:pPr marL="0" indent="0">
              <a:buNone/>
            </a:pPr>
            <a:r>
              <a:rPr lang="en-US" sz="2400" dirty="0" smtClean="0"/>
              <a:t>Ray Eames</a:t>
            </a:r>
          </a:p>
          <a:p>
            <a:pPr marL="0" indent="0">
              <a:buNone/>
            </a:pPr>
            <a:r>
              <a:rPr lang="en-US" sz="2400" dirty="0" smtClean="0"/>
              <a:t>Leg splint, 1942</a:t>
            </a:r>
          </a:p>
          <a:p>
            <a:pPr marL="0" indent="0">
              <a:buNone/>
            </a:pPr>
            <a:r>
              <a:rPr lang="en-US" sz="2400" dirty="0" smtClean="0"/>
              <a:t>Molded </a:t>
            </a:r>
            <a:r>
              <a:rPr lang="en-US" sz="2400" dirty="0"/>
              <a:t>plywood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33680"/>
            <a:ext cx="2857500" cy="665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508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ECW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905000"/>
            <a:ext cx="2286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318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962400" cy="452596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19200"/>
            <a:ext cx="3400661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71600"/>
            <a:ext cx="2856230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3964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11430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700" dirty="0"/>
              <a:t>La Chaise, </a:t>
            </a:r>
            <a:br>
              <a:rPr lang="en-US" sz="2700" dirty="0"/>
            </a:br>
            <a:r>
              <a:rPr lang="en-US" sz="2700" dirty="0"/>
              <a:t>designed 1948, </a:t>
            </a:r>
            <a:br>
              <a:rPr lang="en-US" sz="2700" dirty="0"/>
            </a:br>
            <a:r>
              <a:rPr lang="en-US" sz="2700" dirty="0"/>
              <a:t>contemporary production, </a:t>
            </a:r>
            <a:br>
              <a:rPr lang="en-US" sz="2700" dirty="0"/>
            </a:br>
            <a:r>
              <a:rPr lang="en-US" sz="2700" dirty="0"/>
              <a:t>fiberglass-reinforced plastic, </a:t>
            </a:r>
            <a:br>
              <a:rPr lang="en-US" sz="2700" dirty="0"/>
            </a:br>
            <a:r>
              <a:rPr lang="en-US" sz="2700" dirty="0"/>
              <a:t>metal, and wood.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5760"/>
            <a:ext cx="413385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935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3" y="1404938"/>
            <a:ext cx="5400675" cy="404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046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Charles and Ray Eames,</a:t>
            </a:r>
          </a:p>
          <a:p>
            <a:pPr marL="0" indent="0">
              <a:buNone/>
            </a:pPr>
            <a:r>
              <a:rPr lang="en-US" sz="2400" dirty="0" smtClean="0"/>
              <a:t>Wire </a:t>
            </a:r>
            <a:r>
              <a:rPr lang="en-US" sz="2400" dirty="0"/>
              <a:t>side chair, </a:t>
            </a:r>
            <a:r>
              <a:rPr lang="en-US" sz="2400" dirty="0" smtClean="0"/>
              <a:t>1951, Metal </a:t>
            </a:r>
            <a:r>
              <a:rPr lang="en-US" sz="2400" dirty="0"/>
              <a:t>wire, painted </a:t>
            </a:r>
            <a:r>
              <a:rPr lang="en-US" sz="2400" dirty="0" smtClean="0"/>
              <a:t>black,</a:t>
            </a:r>
          </a:p>
          <a:p>
            <a:pPr marL="0" indent="0">
              <a:buNone/>
            </a:pPr>
            <a:r>
              <a:rPr lang="en-US" sz="2400" dirty="0" smtClean="0"/>
              <a:t>H</a:t>
            </a:r>
            <a:r>
              <a:rPr lang="en-US" sz="2400" dirty="0"/>
              <a:t>. 33 </a:t>
            </a:r>
            <a:r>
              <a:rPr lang="en-US" sz="2400" dirty="0" smtClean="0"/>
              <a:t>in., </a:t>
            </a:r>
            <a:r>
              <a:rPr lang="en-US" sz="2400" dirty="0"/>
              <a:t>W. 18 in. </a:t>
            </a:r>
            <a:r>
              <a:rPr lang="en-US" sz="2400" dirty="0" smtClean="0"/>
              <a:t>, </a:t>
            </a:r>
            <a:r>
              <a:rPr lang="en-US" sz="2400" dirty="0"/>
              <a:t>D. 19 in.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71450"/>
            <a:ext cx="4286250" cy="668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183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Eames Storage Unit (ESU), manufactured by Herman Miller, 1950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G:\CORNISH - history of design\CORNISH DESIGN Raizman images\by image and chapter\11.9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0"/>
            <a:ext cx="7821930" cy="517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953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520" y="274638"/>
            <a:ext cx="8209280" cy="65500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Ray Eames, covers of Arts </a:t>
            </a:r>
            <a:r>
              <a:rPr lang="en-US" sz="2400" dirty="0"/>
              <a:t>&amp; Architecture </a:t>
            </a:r>
            <a:r>
              <a:rPr lang="en-US" sz="2400" dirty="0" smtClean="0"/>
              <a:t>magazine, 1942-44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6800"/>
            <a:ext cx="4297680" cy="5298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175456"/>
            <a:ext cx="3931920" cy="4994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572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Influence of New Typography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1371600"/>
            <a:ext cx="4064000" cy="516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073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066800"/>
            <a:ext cx="4064000" cy="509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520" y="1066800"/>
            <a:ext cx="4064000" cy="511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496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Ray Eames, textile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1524000"/>
            <a:ext cx="4064000" cy="514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349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475038"/>
            <a:ext cx="8153400" cy="518319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4000" dirty="0">
                <a:ea typeface="Calibri"/>
                <a:cs typeface="Times New Roman"/>
              </a:rPr>
              <a:t>WHO IS THE GREATEST </a:t>
            </a:r>
            <a:r>
              <a:rPr lang="en-US" sz="4000" dirty="0" smtClean="0">
                <a:ea typeface="Calibri"/>
                <a:cs typeface="Times New Roman"/>
              </a:rPr>
              <a:t>AMERICAN </a:t>
            </a:r>
            <a:br>
              <a:rPr lang="en-US" sz="4000" dirty="0" smtClean="0">
                <a:ea typeface="Calibri"/>
                <a:cs typeface="Times New Roman"/>
              </a:rPr>
            </a:br>
            <a:r>
              <a:rPr lang="en-US" sz="4000" dirty="0" smtClean="0">
                <a:ea typeface="Calibri"/>
                <a:cs typeface="Times New Roman"/>
              </a:rPr>
              <a:t>MID-CENTURY </a:t>
            </a:r>
            <a:r>
              <a:rPr lang="en-US" sz="4000" dirty="0">
                <a:ea typeface="Calibri"/>
                <a:cs typeface="Times New Roman"/>
              </a:rPr>
              <a:t>MODERN DESIGNER?</a:t>
            </a:r>
            <a:r>
              <a:rPr lang="en-US" sz="3200" dirty="0">
                <a:ea typeface="Calibri"/>
                <a:cs typeface="Times New Roman"/>
              </a:rPr>
              <a:t/>
            </a:r>
            <a:br>
              <a:rPr lang="en-US" sz="3200" dirty="0">
                <a:ea typeface="Calibri"/>
                <a:cs typeface="Times New Roman"/>
              </a:rPr>
            </a:br>
            <a:r>
              <a:rPr lang="en-US" sz="4800" dirty="0">
                <a:ea typeface="Calibri"/>
                <a:cs typeface="Times New Roman"/>
              </a:rPr>
              <a:t/>
            </a:r>
            <a:br>
              <a:rPr lang="en-US" sz="4800" dirty="0">
                <a:ea typeface="Calibri"/>
                <a:cs typeface="Times New Roman"/>
              </a:rPr>
            </a:br>
            <a:r>
              <a:rPr lang="en-US" sz="3200" dirty="0">
                <a:ea typeface="Calibri"/>
                <a:cs typeface="Times New Roman"/>
              </a:rPr>
              <a:t/>
            </a:r>
            <a:br>
              <a:rPr lang="en-US" sz="3200" dirty="0">
                <a:ea typeface="Calibri"/>
                <a:cs typeface="Times New Roman"/>
              </a:rPr>
            </a:br>
            <a:r>
              <a:rPr lang="en-US" sz="3200" dirty="0" smtClean="0">
                <a:ea typeface="Calibri"/>
                <a:cs typeface="Times New Roman"/>
              </a:rPr>
              <a:t/>
            </a:r>
            <a:br>
              <a:rPr lang="en-US" sz="3200" dirty="0" smtClean="0">
                <a:ea typeface="Calibri"/>
                <a:cs typeface="Times New Roman"/>
              </a:rPr>
            </a:br>
            <a:r>
              <a:rPr lang="en-US" sz="3200" dirty="0" smtClean="0">
                <a:ea typeface="Calibri"/>
                <a:cs typeface="Times New Roman"/>
              </a:rPr>
              <a:t>                 </a:t>
            </a:r>
            <a:r>
              <a:rPr lang="en-US" sz="3200" dirty="0">
                <a:ea typeface="Calibri"/>
                <a:cs typeface="Times New Roman"/>
              </a:rPr>
              <a:t/>
            </a:r>
            <a:br>
              <a:rPr lang="en-US" sz="3200" dirty="0">
                <a:ea typeface="Calibri"/>
                <a:cs typeface="Times New Roman"/>
              </a:rPr>
            </a:br>
            <a:r>
              <a:rPr lang="en-US" sz="4000" dirty="0" err="1">
                <a:ea typeface="Calibri"/>
                <a:cs typeface="Times New Roman"/>
              </a:rPr>
              <a:t>Eero</a:t>
            </a:r>
            <a:r>
              <a:rPr lang="en-US" sz="4000" dirty="0">
                <a:ea typeface="Calibri"/>
                <a:cs typeface="Times New Roman"/>
              </a:rPr>
              <a:t> Saarinen		Ray and Charles </a:t>
            </a:r>
            <a:r>
              <a:rPr lang="en-US" sz="4000" dirty="0" smtClean="0">
                <a:ea typeface="Calibri"/>
                <a:cs typeface="Times New Roman"/>
              </a:rPr>
              <a:t>Eames</a:t>
            </a:r>
            <a:br>
              <a:rPr lang="en-US" sz="4000" dirty="0" smtClean="0">
                <a:ea typeface="Calibri"/>
                <a:cs typeface="Times New Roman"/>
              </a:rPr>
            </a:br>
            <a:r>
              <a:rPr lang="en-US" sz="3200" dirty="0">
                <a:ea typeface="Calibri"/>
                <a:cs typeface="Times New Roman"/>
              </a:rPr>
              <a:t/>
            </a:r>
            <a:br>
              <a:rPr lang="en-US" sz="3200" dirty="0">
                <a:ea typeface="Calibri"/>
                <a:cs typeface="Times New Roman"/>
              </a:rPr>
            </a:br>
            <a:r>
              <a:rPr lang="en-US" sz="3200" dirty="0" smtClean="0">
                <a:ea typeface="Calibri"/>
                <a:cs typeface="Times New Roman"/>
              </a:rPr>
              <a:t/>
            </a:r>
            <a:br>
              <a:rPr lang="en-US" sz="3200" dirty="0" smtClean="0">
                <a:ea typeface="Calibri"/>
                <a:cs typeface="Times New Roman"/>
              </a:rPr>
            </a:br>
            <a:r>
              <a:rPr lang="en-US" sz="3200" dirty="0">
                <a:ea typeface="Calibri"/>
                <a:cs typeface="Times New Roman"/>
              </a:rPr>
              <a:t/>
            </a:r>
            <a:br>
              <a:rPr lang="en-US" sz="3200" dirty="0">
                <a:ea typeface="Calibri"/>
                <a:cs typeface="Times New Roman"/>
              </a:rPr>
            </a:br>
            <a:r>
              <a:rPr lang="en-US" sz="4000" dirty="0">
                <a:ea typeface="Calibri"/>
                <a:cs typeface="Times New Roman"/>
              </a:rPr>
              <a:t> </a:t>
            </a:r>
            <a:r>
              <a:rPr lang="en-US" sz="3200" dirty="0" smtClean="0">
                <a:ea typeface="Calibri"/>
                <a:cs typeface="Times New Roman"/>
              </a:rPr>
              <a:t/>
            </a:r>
            <a:br>
              <a:rPr lang="en-US" sz="3200" dirty="0" smtClean="0">
                <a:ea typeface="Calibri"/>
                <a:cs typeface="Times New Roman"/>
              </a:rPr>
            </a:br>
            <a:r>
              <a:rPr lang="en-US" sz="4000" dirty="0" smtClean="0">
                <a:ea typeface="Calibri"/>
                <a:cs typeface="Times New Roman"/>
              </a:rPr>
              <a:t>George </a:t>
            </a:r>
            <a:r>
              <a:rPr lang="en-US" sz="4000" dirty="0">
                <a:ea typeface="Calibri"/>
                <a:cs typeface="Times New Roman"/>
              </a:rPr>
              <a:t>Nelson</a:t>
            </a:r>
            <a:r>
              <a:rPr lang="en-US" sz="3200" dirty="0">
                <a:ea typeface="Calibri"/>
                <a:cs typeface="Times New Roman"/>
              </a:rPr>
              <a:t/>
            </a:r>
            <a:br>
              <a:rPr lang="en-US" sz="3200" dirty="0">
                <a:ea typeface="Calibri"/>
                <a:cs typeface="Times New Roman"/>
              </a:rPr>
            </a:b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130" y="1447800"/>
            <a:ext cx="1712913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447800"/>
            <a:ext cx="1517650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l_fi" descr="http://www.hermanmiller.com/discover/wp-content/uploads/George-Nelson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407" y="4343400"/>
            <a:ext cx="2291080" cy="1828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351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Eero</a:t>
            </a:r>
            <a:r>
              <a:rPr lang="en-US" dirty="0" smtClean="0"/>
              <a:t> Saarinen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76400"/>
            <a:ext cx="371856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819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812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/>
              <a:t>Chair Designed by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Charles </a:t>
            </a:r>
            <a:r>
              <a:rPr lang="en-US" sz="2400" dirty="0"/>
              <a:t>Eames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and </a:t>
            </a:r>
            <a:r>
              <a:rPr lang="en-US" sz="2400" dirty="0" err="1" smtClean="0"/>
              <a:t>Eero</a:t>
            </a:r>
            <a:r>
              <a:rPr lang="en-US" sz="2400" dirty="0" smtClean="0"/>
              <a:t> </a:t>
            </a:r>
            <a:r>
              <a:rPr lang="en-US" sz="2400" dirty="0"/>
              <a:t>Saarinen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for </a:t>
            </a:r>
            <a:r>
              <a:rPr lang="en-US" sz="2400" dirty="0"/>
              <a:t>the "Organic Design</a:t>
            </a:r>
            <a:br>
              <a:rPr lang="en-US" sz="2400" dirty="0"/>
            </a:br>
            <a:r>
              <a:rPr lang="en-US" sz="2400" dirty="0"/>
              <a:t>in Home Furnishings" Competition,</a:t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designed </a:t>
            </a:r>
            <a:r>
              <a:rPr lang="en-US" sz="2400" dirty="0"/>
              <a:t>1940,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molded </a:t>
            </a:r>
            <a:r>
              <a:rPr lang="en-US" sz="2400" dirty="0"/>
              <a:t>plywood, wood,</a:t>
            </a:r>
            <a:br>
              <a:rPr lang="en-US" sz="2400" dirty="0"/>
            </a:br>
            <a:r>
              <a:rPr lang="en-US" sz="2400" dirty="0"/>
              <a:t>foam rubber, and </a:t>
            </a:r>
            <a:r>
              <a:rPr lang="en-US" sz="2400" dirty="0" smtClean="0"/>
              <a:t>fabric</a:t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(“NON-ESSENTIAL MATERIALS”) </a:t>
            </a:r>
            <a:endParaRPr lang="en-US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580" y="533400"/>
            <a:ext cx="411480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218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" y="0"/>
            <a:ext cx="9144000" cy="1143000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/>
              <a:t>Grasshopper </a:t>
            </a:r>
            <a:r>
              <a:rPr lang="en-US" sz="2400" dirty="0"/>
              <a:t>chair, </a:t>
            </a:r>
            <a:r>
              <a:rPr lang="en-US" sz="2400" dirty="0" smtClean="0"/>
              <a:t>designed </a:t>
            </a:r>
            <a:r>
              <a:rPr lang="en-US" sz="2400" dirty="0"/>
              <a:t>1946/47, laminated, birch bentwood </a:t>
            </a:r>
            <a:r>
              <a:rPr lang="en-US" sz="2400" dirty="0" smtClean="0"/>
              <a:t>frame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262297"/>
            <a:ext cx="4428344" cy="60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1950s </a:t>
            </a:r>
            <a:r>
              <a:rPr lang="en-US" sz="2400" dirty="0"/>
              <a:t>version with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white </a:t>
            </a:r>
            <a:r>
              <a:rPr lang="en-US" sz="2400" dirty="0"/>
              <a:t>vinyl </a:t>
            </a:r>
            <a:r>
              <a:rPr lang="en-US" sz="2400" dirty="0" smtClean="0"/>
              <a:t>upholstery</a:t>
            </a:r>
            <a:endParaRPr lang="en-US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241217"/>
            <a:ext cx="2651760" cy="265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5303520" cy="3173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Grasshopper Chair 61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090" y="811071"/>
            <a:ext cx="3040379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493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Autofit/>
          </a:bodyPr>
          <a:lstStyle/>
          <a:p>
            <a:r>
              <a:rPr lang="en-US" sz="2400" dirty="0" smtClean="0"/>
              <a:t>Womb chair, designed 1946.  </a:t>
            </a:r>
            <a:r>
              <a:rPr lang="en-US" sz="2400" dirty="0"/>
              <a:t>I</a:t>
            </a:r>
            <a:r>
              <a:rPr lang="en-US" sz="2400" dirty="0" smtClean="0"/>
              <a:t>n production 1948-today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762000"/>
            <a:ext cx="4937760" cy="519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477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33" y="1617981"/>
            <a:ext cx="4389120" cy="4313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492" y="1371600"/>
            <a:ext cx="3590925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248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>molded </a:t>
            </a:r>
            <a:r>
              <a:rPr lang="en-US" sz="2700" dirty="0"/>
              <a:t>reinforced polyurethane shell with a contoured plywood </a:t>
            </a:r>
            <a:r>
              <a:rPr lang="en-US" sz="2700" dirty="0" smtClean="0"/>
              <a:t>seat.  Legs of </a:t>
            </a:r>
            <a:r>
              <a:rPr lang="en-US" sz="2700" dirty="0"/>
              <a:t>seamless tubular </a:t>
            </a:r>
            <a:r>
              <a:rPr lang="en-US" sz="2700" dirty="0" smtClean="0"/>
              <a:t>steel</a:t>
            </a:r>
            <a:endParaRPr lang="en-US" sz="27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09800"/>
            <a:ext cx="3387852" cy="3566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580" y="533400"/>
            <a:ext cx="411480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87115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938" y="1836738"/>
            <a:ext cx="4808537" cy="319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07491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err="1" smtClean="0"/>
              <a:t>Eero</a:t>
            </a:r>
            <a:r>
              <a:rPr lang="en-US" sz="2400" dirty="0" smtClean="0"/>
              <a:t> Saarinen,</a:t>
            </a:r>
            <a:br>
              <a:rPr lang="en-US" sz="2400" dirty="0" smtClean="0"/>
            </a:br>
            <a:r>
              <a:rPr lang="en-US" sz="2400" dirty="0" smtClean="0"/>
              <a:t>Tulip </a:t>
            </a:r>
            <a:r>
              <a:rPr lang="en-US" sz="2400" dirty="0"/>
              <a:t>Armchair </a:t>
            </a:r>
            <a:r>
              <a:rPr lang="en-US" sz="2400" dirty="0" smtClean="0"/>
              <a:t>, Knoll, </a:t>
            </a:r>
            <a:r>
              <a:rPr lang="en-US" sz="2400" dirty="0"/>
              <a:t>1957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0" y="1600200"/>
            <a:ext cx="41910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35617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Tulip Table, 1960-70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76400"/>
            <a:ext cx="4170185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http://p2.la-img.com/921/23708/8456708_1_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00514"/>
            <a:ext cx="3601813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0026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015" y="1524000"/>
            <a:ext cx="4572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356412" y="762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white marble top, </a:t>
            </a:r>
            <a:endParaRPr lang="en-US" sz="2400" dirty="0" smtClean="0"/>
          </a:p>
          <a:p>
            <a:r>
              <a:rPr lang="en-US" sz="2400" dirty="0" smtClean="0"/>
              <a:t>chairs, light </a:t>
            </a:r>
            <a:r>
              <a:rPr lang="en-US" sz="2400" dirty="0"/>
              <a:t>gray finish</a:t>
            </a:r>
          </a:p>
        </p:txBody>
      </p:sp>
    </p:spTree>
    <p:extLst>
      <p:ext uri="{BB962C8B-B14F-4D97-AF65-F5344CB8AC3E}">
        <p14:creationId xmlns:p14="http://schemas.microsoft.com/office/powerpoint/2010/main" val="40820296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700" dirty="0" err="1"/>
              <a:t>Eero</a:t>
            </a:r>
            <a:r>
              <a:rPr lang="en-US" sz="2700" dirty="0"/>
              <a:t> </a:t>
            </a:r>
            <a:r>
              <a:rPr lang="en-US" sz="2700" dirty="0" smtClean="0"/>
              <a:t>Saarinen,</a:t>
            </a:r>
            <a:br>
              <a:rPr lang="en-US" sz="2700" dirty="0" smtClean="0"/>
            </a:br>
            <a:r>
              <a:rPr lang="en-US" sz="2700" dirty="0" smtClean="0"/>
              <a:t>Trans </a:t>
            </a:r>
            <a:r>
              <a:rPr lang="en-US" sz="2700" dirty="0"/>
              <a:t>World Airlines Terminal, John F. Kennedy </a:t>
            </a:r>
            <a:r>
              <a:rPr lang="en-US" sz="2700" dirty="0" smtClean="0"/>
              <a:t>Airport,</a:t>
            </a: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/>
              <a:t>1956-63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955" y="1905000"/>
            <a:ext cx="6877050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88827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057275"/>
            <a:ext cx="7143750" cy="474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11786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488" y="1743075"/>
            <a:ext cx="2867025" cy="337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14838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71538"/>
            <a:ext cx="7620000" cy="511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09125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Charles Nelson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04963"/>
            <a:ext cx="4572000" cy="364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99988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85800"/>
            <a:ext cx="73152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48983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990600"/>
            <a:ext cx="4663440" cy="5400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403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dirty="0"/>
              <a:t>Two staff members in </a:t>
            </a:r>
            <a:r>
              <a:rPr lang="en-US" sz="2700" dirty="0" smtClean="0"/>
              <a:t>Nelson's </a:t>
            </a:r>
            <a:r>
              <a:rPr lang="en-US" sz="2700" dirty="0"/>
              <a:t>office with a model for the American National Exhibition "jungle gym", Moscow, 1959.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10523"/>
            <a:ext cx="4297680" cy="5338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86784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428750"/>
            <a:ext cx="600075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43036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5908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Action Office 1, 1964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54000"/>
            <a:ext cx="4914900" cy="635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45911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L-Shaped desk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524000"/>
            <a:ext cx="6086104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86365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Marshmallow Sofa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4480560" cy="448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 descr="http://pics.livejournal.com/write_light/pic/0016fp6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320" y="2162331"/>
            <a:ext cx="4297680" cy="3438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39051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4663440" cy="4663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585460"/>
            <a:ext cx="3444243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7781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44138"/>
            <a:ext cx="4495800" cy="1020762"/>
          </a:xfrm>
        </p:spPr>
        <p:txBody>
          <a:bodyPr/>
          <a:lstStyle/>
          <a:p>
            <a:r>
              <a:rPr lang="en-US" dirty="0" smtClean="0"/>
              <a:t>Coconut chair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5" r="16221"/>
          <a:stretch/>
        </p:blipFill>
        <p:spPr bwMode="auto">
          <a:xfrm>
            <a:off x="-1770713" y="3405682"/>
            <a:ext cx="5353362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8951"/>
            <a:ext cx="2286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219" y="1295400"/>
            <a:ext cx="4337050" cy="635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03049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George Nelson Associates, Bubble hanging lamps, 1952, steel wire and sprayed plastic shell, largest lamp 33 in.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G:\CORNISH - history of design\CORNISH DESIGN Raizman images\by image and chapter\11.2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034" y="2286000"/>
            <a:ext cx="7280910" cy="4034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8302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Nelson clocks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04800"/>
            <a:ext cx="64008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63242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1252538"/>
            <a:ext cx="4286250" cy="4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511955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of designer smack-down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9356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Lounge Chair and Ottoman </a:t>
            </a:r>
            <a:r>
              <a:rPr lang="en-US" sz="2400" dirty="0" smtClean="0"/>
              <a:t>, 1955</a:t>
            </a:r>
            <a:endParaRPr lang="en-US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438400"/>
            <a:ext cx="5005138" cy="3566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44121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3931920" cy="294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Box 4"/>
          <p:cNvSpPr txBox="1">
            <a:spLocks noChangeArrowheads="1"/>
          </p:cNvSpPr>
          <p:nvPr/>
        </p:nvSpPr>
        <p:spPr bwMode="auto">
          <a:xfrm>
            <a:off x="714375" y="4419600"/>
            <a:ext cx="782002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DDDDDD">
                    <a:lumMod val="60000"/>
                    <a:lumOff val="40000"/>
                  </a:srgbClr>
                </a:solidFill>
                <a:latin typeface="Calibri" pitchFamily="34" charset="0"/>
              </a:rPr>
              <a:t>  Evolved </a:t>
            </a:r>
            <a:r>
              <a:rPr lang="en-US" sz="2000" dirty="0">
                <a:solidFill>
                  <a:srgbClr val="DDDDDD">
                    <a:lumMod val="60000"/>
                    <a:lumOff val="40000"/>
                  </a:srgbClr>
                </a:solidFill>
                <a:latin typeface="Calibri" pitchFamily="34" charset="0"/>
              </a:rPr>
              <a:t>from the International and Bauhaus movement &amp; designs</a:t>
            </a:r>
          </a:p>
          <a:p>
            <a:pPr eaLnBrk="1" hangingPunct="1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DDDDDD">
                    <a:lumMod val="60000"/>
                    <a:lumOff val="40000"/>
                  </a:srgbClr>
                </a:solidFill>
                <a:latin typeface="Calibri" pitchFamily="34" charset="0"/>
              </a:rPr>
              <a:t>  Scandinavian/Danish </a:t>
            </a:r>
            <a:r>
              <a:rPr lang="en-US" sz="2000" dirty="0">
                <a:solidFill>
                  <a:srgbClr val="DDDDDD">
                    <a:lumMod val="60000"/>
                    <a:lumOff val="40000"/>
                  </a:srgbClr>
                </a:solidFill>
                <a:latin typeface="Calibri" pitchFamily="34" charset="0"/>
              </a:rPr>
              <a:t>Modern influence of clean simplicity</a:t>
            </a:r>
          </a:p>
          <a:p>
            <a:pPr eaLnBrk="1" hangingPunct="1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000" dirty="0">
                <a:solidFill>
                  <a:srgbClr val="DDDDDD">
                    <a:lumMod val="60000"/>
                    <a:lumOff val="40000"/>
                  </a:srgbClr>
                </a:solidFill>
                <a:latin typeface="Calibri" pitchFamily="34" charset="0"/>
              </a:rPr>
              <a:t>  Outgrowth of Frank Lloyd Wright’s organic design</a:t>
            </a:r>
          </a:p>
          <a:p>
            <a:pPr eaLnBrk="1" hangingPunct="1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DDDDDD">
                    <a:lumMod val="60000"/>
                    <a:lumOff val="40000"/>
                  </a:srgbClr>
                </a:solidFill>
                <a:latin typeface="Calibri" pitchFamily="34" charset="0"/>
              </a:rPr>
              <a:t>  More </a:t>
            </a:r>
            <a:r>
              <a:rPr lang="en-US" sz="2000" dirty="0">
                <a:solidFill>
                  <a:srgbClr val="DDDDDD">
                    <a:lumMod val="60000"/>
                    <a:lumOff val="40000"/>
                  </a:srgbClr>
                </a:solidFill>
                <a:latin typeface="Calibri" pitchFamily="34" charset="0"/>
              </a:rPr>
              <a:t>organic in form and less formal than International Style</a:t>
            </a:r>
          </a:p>
          <a:p>
            <a:pPr eaLnBrk="1" hangingPunct="1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DDDDDD">
                    <a:lumMod val="60000"/>
                    <a:lumOff val="40000"/>
                  </a:srgbClr>
                </a:solidFill>
                <a:latin typeface="Calibri" pitchFamily="34" charset="0"/>
              </a:rPr>
              <a:t>  Function </a:t>
            </a:r>
            <a:r>
              <a:rPr lang="en-US" sz="2000" dirty="0">
                <a:solidFill>
                  <a:srgbClr val="DDDDDD">
                    <a:lumMod val="60000"/>
                    <a:lumOff val="40000"/>
                  </a:srgbClr>
                </a:solidFill>
                <a:latin typeface="Calibri" pitchFamily="34" charset="0"/>
              </a:rPr>
              <a:t>as important as Form</a:t>
            </a:r>
          </a:p>
          <a:p>
            <a:pPr eaLnBrk="1" hangingPunct="1">
              <a:spcAft>
                <a:spcPts val="1200"/>
              </a:spcAft>
              <a:buFont typeface="Wingdings" pitchFamily="2" charset="2"/>
              <a:buChar char="§"/>
            </a:pPr>
            <a:endParaRPr lang="en-US" sz="18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ea typeface="+mj-ea"/>
                <a:cs typeface="+mj-cs"/>
              </a:rPr>
              <a:t>Mid-Century Modern</a:t>
            </a:r>
            <a:b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ea typeface="+mj-ea"/>
                <a:cs typeface="+mj-cs"/>
              </a:rPr>
            </a:b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ea typeface="+mj-ea"/>
                <a:cs typeface="+mj-cs"/>
              </a:rPr>
              <a:t>(American Modernist Design)</a:t>
            </a:r>
          </a:p>
        </p:txBody>
      </p:sp>
      <p:sp>
        <p:nvSpPr>
          <p:cNvPr id="23557" name="TextBox 8"/>
          <p:cNvSpPr txBox="1">
            <a:spLocks noChangeArrowheads="1"/>
          </p:cNvSpPr>
          <p:nvPr/>
        </p:nvSpPr>
        <p:spPr bwMode="auto">
          <a:xfrm>
            <a:off x="0" y="1295400"/>
            <a:ext cx="3216275" cy="36988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 err="1">
                <a:solidFill>
                  <a:prstClr val="white"/>
                </a:solidFill>
                <a:ea typeface="ＭＳ Ｐゴシック" pitchFamily="-1" charset="-128"/>
                <a:cs typeface="ＭＳ Ｐゴシック" pitchFamily="-1" charset="-128"/>
              </a:rPr>
              <a:t>Eichler</a:t>
            </a:r>
            <a:r>
              <a:rPr lang="en-US" dirty="0">
                <a:solidFill>
                  <a:prstClr val="white"/>
                </a:solidFill>
                <a:ea typeface="ＭＳ Ｐゴシック" pitchFamily="-1" charset="-128"/>
                <a:cs typeface="ＭＳ Ｐゴシック" pitchFamily="-1" charset="-128"/>
              </a:rPr>
              <a:t> Home Granada Hills, CA</a:t>
            </a:r>
          </a:p>
        </p:txBody>
      </p:sp>
      <p:pic>
        <p:nvPicPr>
          <p:cNvPr id="7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78"/>
          <a:stretch/>
        </p:blipFill>
        <p:spPr bwMode="auto">
          <a:xfrm>
            <a:off x="5121910" y="1333500"/>
            <a:ext cx="3416396" cy="292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21345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8331"/>
            <a:ext cx="8595360" cy="537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389674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4762500" cy="315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505200"/>
            <a:ext cx="4767485" cy="3151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10200" y="381000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white"/>
                </a:solidFill>
              </a:rPr>
              <a:t>Charles Eames and </a:t>
            </a:r>
          </a:p>
          <a:p>
            <a:r>
              <a:rPr lang="en-US" sz="2400" dirty="0" err="1" smtClean="0">
                <a:solidFill>
                  <a:prstClr val="white"/>
                </a:solidFill>
              </a:rPr>
              <a:t>Eero</a:t>
            </a:r>
            <a:r>
              <a:rPr lang="en-US" sz="2400" dirty="0" smtClean="0">
                <a:solidFill>
                  <a:prstClr val="white"/>
                </a:solidFill>
              </a:rPr>
              <a:t> Saarinen, </a:t>
            </a:r>
          </a:p>
          <a:p>
            <a:r>
              <a:rPr lang="en-US" sz="2400" dirty="0" smtClean="0">
                <a:solidFill>
                  <a:prstClr val="white"/>
                </a:solidFill>
              </a:rPr>
              <a:t>Case Study House #9</a:t>
            </a:r>
            <a:endParaRPr 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6327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343025"/>
            <a:ext cx="57150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82906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209675"/>
            <a:ext cx="5715000" cy="443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3400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56356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Charles Eames </a:t>
            </a:r>
            <a:r>
              <a:rPr lang="en-US" sz="2400" dirty="0"/>
              <a:t>and </a:t>
            </a:r>
            <a:r>
              <a:rPr lang="en-US" sz="2400" dirty="0" err="1" smtClean="0"/>
              <a:t>Eero</a:t>
            </a:r>
            <a:r>
              <a:rPr lang="en-US" sz="2400" dirty="0" smtClean="0"/>
              <a:t> Saarinen </a:t>
            </a:r>
            <a:r>
              <a:rPr lang="en-US" sz="2400" dirty="0"/>
              <a:t>Case Study House #9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914400"/>
            <a:ext cx="4762500" cy="349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200400"/>
            <a:ext cx="4682134" cy="3432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324757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437" y="121248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Charles and Ray Eames, </a:t>
            </a:r>
            <a:br>
              <a:rPr lang="en-US" sz="3600" dirty="0" smtClean="0"/>
            </a:br>
            <a:r>
              <a:rPr lang="en-US" sz="3600" dirty="0" smtClean="0"/>
              <a:t>Case Study House </a:t>
            </a:r>
            <a:r>
              <a:rPr lang="en-US" sz="3600" dirty="0"/>
              <a:t># </a:t>
            </a:r>
            <a:r>
              <a:rPr lang="en-US" sz="3600" dirty="0" smtClean="0"/>
              <a:t>8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http</a:t>
            </a:r>
            <a:r>
              <a:rPr lang="en-US" sz="3600" dirty="0"/>
              <a:t>://</a:t>
            </a:r>
            <a:r>
              <a:rPr lang="en-US" sz="3600" dirty="0" smtClean="0"/>
              <a:t>www.youtube.com/watch?v=hv7ipQdUrk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737" y="2819400"/>
            <a:ext cx="5715000" cy="448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18949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334962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sz="2700" dirty="0"/>
              <a:t>Stahl House, designed by Pierre Koenig</a:t>
            </a:r>
            <a:br>
              <a:rPr lang="en-US" sz="2700" dirty="0"/>
            </a:br>
            <a:endParaRPr lang="en-US" sz="27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60423"/>
            <a:ext cx="7223760" cy="541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457008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"/>
            <a:ext cx="6781800" cy="647700"/>
          </a:xfrm>
        </p:spPr>
        <p:txBody>
          <a:bodyPr>
            <a:normAutofit/>
          </a:bodyPr>
          <a:lstStyle/>
          <a:p>
            <a:r>
              <a:rPr lang="en-US" sz="2400" dirty="0"/>
              <a:t>Richard </a:t>
            </a:r>
            <a:r>
              <a:rPr lang="en-US" sz="2400" dirty="0" err="1" smtClean="0"/>
              <a:t>Neutra</a:t>
            </a:r>
            <a:r>
              <a:rPr lang="en-US" sz="2400" dirty="0" smtClean="0"/>
              <a:t>, Miller House, 1937, Palm Springs, CA 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90600"/>
            <a:ext cx="73152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06550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79216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Feature in Life magazine, 1948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G:\CORNISH - history of design\CORNISH DESIGN Raizman images\by image and chapter\12.14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1371600"/>
            <a:ext cx="8115300" cy="5116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30258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32004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>Feature on prefabricated </a:t>
            </a:r>
            <a:br>
              <a:rPr lang="en-US" sz="2400" dirty="0" smtClean="0"/>
            </a:br>
            <a:r>
              <a:rPr lang="en-US" sz="2400" dirty="0" smtClean="0"/>
              <a:t>homes from Better Homes and Gardens, 1954</a:t>
            </a:r>
            <a:endParaRPr lang="en-US" sz="2400" dirty="0"/>
          </a:p>
        </p:txBody>
      </p:sp>
      <p:pic>
        <p:nvPicPr>
          <p:cNvPr id="6146" name="Picture 2" descr="G:\CORNISH - history of design\CORNISH DESIGN Raizman images\by image and chapter\12.15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884" y="0"/>
            <a:ext cx="51081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4723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1186</TotalTime>
  <Words>492</Words>
  <Application>Microsoft Office PowerPoint</Application>
  <PresentationFormat>On-screen Show (4:3)</PresentationFormat>
  <Paragraphs>101</Paragraphs>
  <Slides>72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3" baseType="lpstr">
      <vt:lpstr>Office Theme</vt:lpstr>
      <vt:lpstr>Modern Design The International Style </vt:lpstr>
      <vt:lpstr>International Chairs</vt:lpstr>
      <vt:lpstr>PowerPoint Presentation</vt:lpstr>
      <vt:lpstr>Organic Design</vt:lpstr>
      <vt:lpstr>Scandinavian Design</vt:lpstr>
      <vt:lpstr>PowerPoint Presentation</vt:lpstr>
      <vt:lpstr>PowerPoint Presentation</vt:lpstr>
      <vt:lpstr>Poul Henningsen, Artichoke hanging lamp, copper,  approx. 27 in high, 1958 </vt:lpstr>
      <vt:lpstr>Danish Modern</vt:lpstr>
      <vt:lpstr>PowerPoint Presentation</vt:lpstr>
      <vt:lpstr>Arne Jacobsen (Danish, 1902–1971) "Egg" armchair, 1957 Ox hide, plastic, aluminum </vt:lpstr>
      <vt:lpstr>PowerPoint Presentation</vt:lpstr>
      <vt:lpstr>PowerPoint Presentation</vt:lpstr>
      <vt:lpstr>PowerPoint Presentation</vt:lpstr>
      <vt:lpstr>PowerPoint Presentation</vt:lpstr>
      <vt:lpstr>To re-cap: Scandinavian Design</vt:lpstr>
      <vt:lpstr>Mid-Century Modern (American Modernist Design)</vt:lpstr>
      <vt:lpstr>WHO IS THE GREATEST AMERICAN  MID-CENTURY MODERN DESIGNER?                      Eero Saarinen  Ray and Charles Eames      George Nelson </vt:lpstr>
      <vt:lpstr>Charles and Ray Eames</vt:lpstr>
      <vt:lpstr>Chair Designed by  Charles Eames  and Eero Saarinen   for the "Organic Design in Home Furnishings" Competition,  designed 1940,   molded plywood, wood, foam rubber, and fabric  (“NON-ESSENTIAL MATERIALS”) </vt:lpstr>
      <vt:lpstr>PowerPoint Presentation</vt:lpstr>
      <vt:lpstr>ECW</vt:lpstr>
      <vt:lpstr>PowerPoint Presentation</vt:lpstr>
      <vt:lpstr>La Chaise,  designed 1948,  contemporary production,  fiberglass-reinforced plastic,  metal, and wood. </vt:lpstr>
      <vt:lpstr>PowerPoint Presentation</vt:lpstr>
      <vt:lpstr>PowerPoint Presentation</vt:lpstr>
      <vt:lpstr>Eames Storage Unit (ESU), manufactured by Herman Miller, 1950</vt:lpstr>
      <vt:lpstr>Ray Eames, covers of Arts &amp; Architecture magazine, 1942-44</vt:lpstr>
      <vt:lpstr>Influence of New Typography </vt:lpstr>
      <vt:lpstr>PowerPoint Presentation</vt:lpstr>
      <vt:lpstr>Ray Eames, textile design</vt:lpstr>
      <vt:lpstr>WHO IS THE GREATEST AMERICAN  MID-CENTURY MODERN DESIGNER?                      Eero Saarinen  Ray and Charles Eames      George Nelson </vt:lpstr>
      <vt:lpstr>Eero Saarinen</vt:lpstr>
      <vt:lpstr>Chair Designed by  Charles Eames  and Eero Saarinen   for the "Organic Design in Home Furnishings" Competition,  designed 1940,   molded plywood, wood, foam rubber, and fabric  (“NON-ESSENTIAL MATERIALS”) </vt:lpstr>
      <vt:lpstr>Grasshopper chair, designed 1946/47, laminated, birch bentwood frame</vt:lpstr>
      <vt:lpstr>Womb chair, designed 1946.  In production 1948-today</vt:lpstr>
      <vt:lpstr>PowerPoint Presentation</vt:lpstr>
      <vt:lpstr> molded reinforced polyurethane shell with a contoured plywood seat.  Legs of seamless tubular steel</vt:lpstr>
      <vt:lpstr>PowerPoint Presentation</vt:lpstr>
      <vt:lpstr>Eero Saarinen, Tulip Armchair , Knoll, 1957</vt:lpstr>
      <vt:lpstr>Tulip Table, 1960-70</vt:lpstr>
      <vt:lpstr>PowerPoint Presentation</vt:lpstr>
      <vt:lpstr>Eero Saarinen, Trans World Airlines Terminal, John F. Kennedy Airport, 1956-63 </vt:lpstr>
      <vt:lpstr>PowerPoint Presentation</vt:lpstr>
      <vt:lpstr>PowerPoint Presentation</vt:lpstr>
      <vt:lpstr>PowerPoint Presentation</vt:lpstr>
      <vt:lpstr>Charles Nelson</vt:lpstr>
      <vt:lpstr>PowerPoint Presentation</vt:lpstr>
      <vt:lpstr>PowerPoint Presentation</vt:lpstr>
      <vt:lpstr>Two staff members in Nelson's office with a model for the American National Exhibition "jungle gym", Moscow, 1959.</vt:lpstr>
      <vt:lpstr>PowerPoint Presentation</vt:lpstr>
      <vt:lpstr>Action Office 1, 1964</vt:lpstr>
      <vt:lpstr>L-Shaped desk</vt:lpstr>
      <vt:lpstr>Marshmallow Sofa</vt:lpstr>
      <vt:lpstr>PowerPoint Presentation</vt:lpstr>
      <vt:lpstr>Coconut chair</vt:lpstr>
      <vt:lpstr>George Nelson Associates, Bubble hanging lamps, 1952, steel wire and sprayed plastic shell, largest lamp 33 in.</vt:lpstr>
      <vt:lpstr>Nelson clocks</vt:lpstr>
      <vt:lpstr>PowerPoint Presentation</vt:lpstr>
      <vt:lpstr>End of designer smack-down</vt:lpstr>
      <vt:lpstr>Lounge Chair and Ottoman , 1955</vt:lpstr>
      <vt:lpstr>Mid-Century Modern (American Modernist Design)</vt:lpstr>
      <vt:lpstr>PowerPoint Presentation</vt:lpstr>
      <vt:lpstr>PowerPoint Presentation</vt:lpstr>
      <vt:lpstr>PowerPoint Presentation</vt:lpstr>
      <vt:lpstr>PowerPoint Presentation</vt:lpstr>
      <vt:lpstr>Charles Eames and Eero Saarinen Case Study House #9</vt:lpstr>
      <vt:lpstr>Charles and Ray Eames,  Case Study House # 8  http://www.youtube.com/watch?v=hv7ipQdUrk </vt:lpstr>
      <vt:lpstr>  Stahl House, designed by Pierre Koenig </vt:lpstr>
      <vt:lpstr>Richard Neutra, Miller House, 1937, Palm Springs, CA </vt:lpstr>
      <vt:lpstr>Feature in Life magazine, 1948</vt:lpstr>
      <vt:lpstr>Feature on prefabricated  homes from Better Homes and Gardens, 1954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Mid-Century Modern Architecture &amp; Furniture</dc:title>
  <dc:creator>Charlie Bear</dc:creator>
  <cp:lastModifiedBy>Charlie Bear</cp:lastModifiedBy>
  <cp:revision>93</cp:revision>
  <dcterms:created xsi:type="dcterms:W3CDTF">2012-11-11T23:22:16Z</dcterms:created>
  <dcterms:modified xsi:type="dcterms:W3CDTF">2013-05-28T16:06:43Z</dcterms:modified>
</cp:coreProperties>
</file>