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tiff" ContentType="image/tiff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2" r:id="rId3"/>
  </p:sldMasterIdLst>
  <p:notesMasterIdLst>
    <p:notesMasterId r:id="rId44"/>
  </p:notesMasterIdLst>
  <p:sldIdLst>
    <p:sldId id="448" r:id="rId4"/>
    <p:sldId id="444" r:id="rId5"/>
    <p:sldId id="445" r:id="rId6"/>
    <p:sldId id="446" r:id="rId7"/>
    <p:sldId id="398" r:id="rId8"/>
    <p:sldId id="435" r:id="rId9"/>
    <p:sldId id="402" r:id="rId10"/>
    <p:sldId id="407" r:id="rId11"/>
    <p:sldId id="403" r:id="rId12"/>
    <p:sldId id="404" r:id="rId13"/>
    <p:sldId id="405" r:id="rId14"/>
    <p:sldId id="401" r:id="rId15"/>
    <p:sldId id="453" r:id="rId16"/>
    <p:sldId id="454" r:id="rId17"/>
    <p:sldId id="382" r:id="rId18"/>
    <p:sldId id="399" r:id="rId19"/>
    <p:sldId id="400" r:id="rId20"/>
    <p:sldId id="380" r:id="rId21"/>
    <p:sldId id="381" r:id="rId22"/>
    <p:sldId id="383" r:id="rId23"/>
    <p:sldId id="379" r:id="rId24"/>
    <p:sldId id="377" r:id="rId25"/>
    <p:sldId id="419" r:id="rId26"/>
    <p:sldId id="411" r:id="rId27"/>
    <p:sldId id="378" r:id="rId28"/>
    <p:sldId id="384" r:id="rId29"/>
    <p:sldId id="385" r:id="rId30"/>
    <p:sldId id="440" r:id="rId31"/>
    <p:sldId id="441" r:id="rId32"/>
    <p:sldId id="410" r:id="rId33"/>
    <p:sldId id="387" r:id="rId34"/>
    <p:sldId id="386" r:id="rId35"/>
    <p:sldId id="393" r:id="rId36"/>
    <p:sldId id="420" r:id="rId37"/>
    <p:sldId id="442" r:id="rId38"/>
    <p:sldId id="388" r:id="rId39"/>
    <p:sldId id="428" r:id="rId40"/>
    <p:sldId id="429" r:id="rId41"/>
    <p:sldId id="452" r:id="rId42"/>
    <p:sldId id="427" r:id="rId4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vertBarState="maximized">
    <p:restoredLeft sz="21544" autoAdjust="0"/>
    <p:restoredTop sz="94605" autoAdjust="0"/>
  </p:normalViewPr>
  <p:slideViewPr>
    <p:cSldViewPr>
      <p:cViewPr varScale="1">
        <p:scale>
          <a:sx n="51" d="100"/>
          <a:sy n="51" d="100"/>
        </p:scale>
        <p:origin x="-888" y="-77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8842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1177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slide" Target="slides/slide36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slide" Target="slides/slide39.xml"/><Relationship Id="rId47" Type="http://schemas.openxmlformats.org/officeDocument/2006/relationships/theme" Target="theme/theme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41" Type="http://schemas.openxmlformats.org/officeDocument/2006/relationships/slide" Target="slides/slide3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presProps" Target="pres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4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B91E1FF-4AD2-4546-8E11-CED4E4FE0D72}" type="datetimeFigureOut">
              <a:rPr lang="en-US" smtClean="0"/>
              <a:pPr/>
              <a:t>5/28/2013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8D543F9-D891-4653-8835-4C9F08CBB53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68763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3A9ED0-7664-4298-A5EC-1AB02FD2B6FE}" type="datetimeFigureOut">
              <a:rPr lang="en-US" smtClean="0"/>
              <a:pPr/>
              <a:t>5/28/2013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46F804-B3BC-46D1-B85A-6F2EF5B0C25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77443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3A9ED0-7664-4298-A5EC-1AB02FD2B6FE}" type="datetimeFigureOut">
              <a:rPr lang="en-US" smtClean="0"/>
              <a:pPr/>
              <a:t>5/28/2013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46F804-B3BC-46D1-B85A-6F2EF5B0C25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40149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3A9ED0-7664-4298-A5EC-1AB02FD2B6FE}" type="datetimeFigureOut">
              <a:rPr lang="en-US" smtClean="0"/>
              <a:pPr/>
              <a:t>5/28/2013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46F804-B3BC-46D1-B85A-6F2EF5B0C25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59518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3A9ED0-7664-4298-A5EC-1AB02FD2B6FE}" type="datetimeFigureOut">
              <a:rPr lang="en-US" smtClean="0"/>
              <a:pPr/>
              <a:t>5/28/2013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46F804-B3BC-46D1-B85A-6F2EF5B0C25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37674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3A9ED0-7664-4298-A5EC-1AB02FD2B6FE}" type="datetimeFigureOut">
              <a:rPr lang="en-US" smtClean="0"/>
              <a:pPr/>
              <a:t>5/28/2013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46F804-B3BC-46D1-B85A-6F2EF5B0C25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18894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3A9ED0-7664-4298-A5EC-1AB02FD2B6FE}" type="datetimeFigureOut">
              <a:rPr lang="en-US" smtClean="0"/>
              <a:pPr/>
              <a:t>5/28/2013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46F804-B3BC-46D1-B85A-6F2EF5B0C25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02398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3A9ED0-7664-4298-A5EC-1AB02FD2B6FE}" type="datetimeFigureOut">
              <a:rPr lang="en-US" smtClean="0"/>
              <a:pPr/>
              <a:t>5/28/2013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46F804-B3BC-46D1-B85A-6F2EF5B0C25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04419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3A9ED0-7664-4298-A5EC-1AB02FD2B6FE}" type="datetimeFigureOut">
              <a:rPr lang="en-US" smtClean="0"/>
              <a:pPr/>
              <a:t>5/28/2013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46F804-B3BC-46D1-B85A-6F2EF5B0C25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82136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3A9ED0-7664-4298-A5EC-1AB02FD2B6FE}" type="datetimeFigureOut">
              <a:rPr lang="en-US" smtClean="0"/>
              <a:pPr/>
              <a:t>5/28/2013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46F804-B3BC-46D1-B85A-6F2EF5B0C25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16070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3A9ED0-7664-4298-A5EC-1AB02FD2B6FE}" type="datetimeFigureOut">
              <a:rPr lang="en-US" smtClean="0"/>
              <a:pPr/>
              <a:t>5/28/2013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46F804-B3BC-46D1-B85A-6F2EF5B0C25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23512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3A9ED0-7664-4298-A5EC-1AB02FD2B6FE}" type="datetimeFigureOut">
              <a:rPr lang="en-US" smtClean="0"/>
              <a:pPr/>
              <a:t>5/28/2013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46F804-B3BC-46D1-B85A-6F2EF5B0C25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180035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3A9ED0-7664-4298-A5EC-1AB02FD2B6FE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5/28/2013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46F804-B3BC-46D1-B85A-6F2EF5B0C25A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587563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3A9ED0-7664-4298-A5EC-1AB02FD2B6FE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5/28/2013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46F804-B3BC-46D1-B85A-6F2EF5B0C25A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641924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3A9ED0-7664-4298-A5EC-1AB02FD2B6FE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5/28/2013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46F804-B3BC-46D1-B85A-6F2EF5B0C25A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58861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3A9ED0-7664-4298-A5EC-1AB02FD2B6FE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5/28/2013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46F804-B3BC-46D1-B85A-6F2EF5B0C25A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171426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3A9ED0-7664-4298-A5EC-1AB02FD2B6FE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5/28/2013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46F804-B3BC-46D1-B85A-6F2EF5B0C25A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929137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3A9ED0-7664-4298-A5EC-1AB02FD2B6FE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5/28/2013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46F804-B3BC-46D1-B85A-6F2EF5B0C25A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154483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3A9ED0-7664-4298-A5EC-1AB02FD2B6FE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5/28/2013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46F804-B3BC-46D1-B85A-6F2EF5B0C25A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357209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3A9ED0-7664-4298-A5EC-1AB02FD2B6FE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5/28/2013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46F804-B3BC-46D1-B85A-6F2EF5B0C25A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804078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3A9ED0-7664-4298-A5EC-1AB02FD2B6FE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5/28/2013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46F804-B3BC-46D1-B85A-6F2EF5B0C25A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790526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3A9ED0-7664-4298-A5EC-1AB02FD2B6FE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5/28/2013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46F804-B3BC-46D1-B85A-6F2EF5B0C25A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846985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3A9ED0-7664-4298-A5EC-1AB02FD2B6FE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5/28/2013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46F804-B3BC-46D1-B85A-6F2EF5B0C25A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859595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3A9ED0-7664-4298-A5EC-1AB02FD2B6FE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5/28/2013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46F804-B3BC-46D1-B85A-6F2EF5B0C25A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752195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3A9ED0-7664-4298-A5EC-1AB02FD2B6FE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5/28/2013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46F804-B3BC-46D1-B85A-6F2EF5B0C25A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363208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3A9ED0-7664-4298-A5EC-1AB02FD2B6FE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5/28/2013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46F804-B3BC-46D1-B85A-6F2EF5B0C25A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939266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3A9ED0-7664-4298-A5EC-1AB02FD2B6FE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5/28/2013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46F804-B3BC-46D1-B85A-6F2EF5B0C25A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747069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3A9ED0-7664-4298-A5EC-1AB02FD2B6FE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5/28/2013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46F804-B3BC-46D1-B85A-6F2EF5B0C25A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970077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3A9ED0-7664-4298-A5EC-1AB02FD2B6FE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5/28/2013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46F804-B3BC-46D1-B85A-6F2EF5B0C25A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285143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3A9ED0-7664-4298-A5EC-1AB02FD2B6FE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5/28/2013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46F804-B3BC-46D1-B85A-6F2EF5B0C25A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860660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3A9ED0-7664-4298-A5EC-1AB02FD2B6FE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5/28/2013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46F804-B3BC-46D1-B85A-6F2EF5B0C25A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990936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3A9ED0-7664-4298-A5EC-1AB02FD2B6FE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5/28/2013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46F804-B3BC-46D1-B85A-6F2EF5B0C25A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390757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3A9ED0-7664-4298-A5EC-1AB02FD2B6FE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5/28/2013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46F804-B3BC-46D1-B85A-6F2EF5B0C25A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17781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3A9ED0-7664-4298-A5EC-1AB02FD2B6FE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5/28/2013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46F804-B3BC-46D1-B85A-6F2EF5B0C25A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37415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3A9ED0-7664-4298-A5EC-1AB02FD2B6FE}" type="datetimeFigureOut">
              <a:rPr lang="en-US" smtClean="0"/>
              <a:pPr/>
              <a:t>5/28/2013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46F804-B3BC-46D1-B85A-6F2EF5B0C25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093385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3A9ED0-7664-4298-A5EC-1AB02FD2B6FE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5/28/2013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46F804-B3BC-46D1-B85A-6F2EF5B0C25A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013770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3A9ED0-7664-4298-A5EC-1AB02FD2B6FE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5/28/2013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46F804-B3BC-46D1-B85A-6F2EF5B0C25A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308196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if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if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tiff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tif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hyperlink" Target="http://www.youtube.com/watch" TargetMode="Externa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tif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tif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tiff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jpe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tiff"/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emf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emf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jpe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tiff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tiff"/><Relationship Id="rId2" Type="http://schemas.openxmlformats.org/officeDocument/2006/relationships/image" Target="../media/image35.tiff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emf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3.png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gif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hyperlink" Target="http://www.youtube.com/watch?v=yhKKIXDypxk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Mass Demand, Mass Production, Efficiency, Modularity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04237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74638"/>
            <a:ext cx="8305800" cy="792162"/>
          </a:xfrm>
        </p:spPr>
        <p:txBody>
          <a:bodyPr>
            <a:normAutofit/>
          </a:bodyPr>
          <a:lstStyle/>
          <a:p>
            <a:r>
              <a:rPr lang="en-US" sz="2400" dirty="0" smtClean="0"/>
              <a:t>Feature in Life magazine, 1948</a:t>
            </a:r>
            <a:endParaRPr lang="en-US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122" name="Picture 2" descr="G:\CORNISH - history of design\CORNISH DESIGN Raizman images\by image and chapter\12.14.TI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350" y="1371600"/>
            <a:ext cx="8115300" cy="51168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241986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0"/>
            <a:ext cx="3200400" cy="1143000"/>
          </a:xfrm>
        </p:spPr>
        <p:txBody>
          <a:bodyPr>
            <a:noAutofit/>
          </a:bodyPr>
          <a:lstStyle/>
          <a:p>
            <a:pPr algn="l"/>
            <a:r>
              <a:rPr lang="en-US" sz="2400" dirty="0" smtClean="0"/>
              <a:t>Feature on prefabricated </a:t>
            </a:r>
            <a:br>
              <a:rPr lang="en-US" sz="2400" dirty="0" smtClean="0"/>
            </a:br>
            <a:r>
              <a:rPr lang="en-US" sz="2400" dirty="0" smtClean="0"/>
              <a:t>homes from Better Homes and Gardens, 1954</a:t>
            </a:r>
            <a:endParaRPr lang="en-US" sz="2400" dirty="0"/>
          </a:p>
        </p:txBody>
      </p:sp>
      <p:pic>
        <p:nvPicPr>
          <p:cNvPr id="6146" name="Picture 2" descr="G:\CORNISH - history of design\CORNISH DESIGN Raizman images\by image and chapter\12.15.TI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5884" y="0"/>
            <a:ext cx="5108116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087821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3429000" cy="1143000"/>
          </a:xfrm>
        </p:spPr>
        <p:txBody>
          <a:bodyPr>
            <a:noAutofit/>
          </a:bodyPr>
          <a:lstStyle/>
          <a:p>
            <a:pPr algn="l"/>
            <a:r>
              <a:rPr lang="en-US" sz="2400" dirty="0" smtClean="0"/>
              <a:t>Frigidaire Company ad, Good Housekeeping, 1950</a:t>
            </a:r>
            <a:endParaRPr lang="en-US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3946" y="2590800"/>
            <a:ext cx="8229600" cy="4525963"/>
          </a:xfrm>
        </p:spPr>
        <p:txBody>
          <a:bodyPr/>
          <a:lstStyle/>
          <a:p>
            <a:r>
              <a:rPr lang="en-US" dirty="0" smtClean="0"/>
              <a:t>Efficiency</a:t>
            </a:r>
          </a:p>
          <a:p>
            <a:r>
              <a:rPr lang="en-US" dirty="0" smtClean="0"/>
              <a:t>Modularity</a:t>
            </a:r>
          </a:p>
          <a:p>
            <a:r>
              <a:rPr lang="en-US" dirty="0" smtClean="0"/>
              <a:t>Mass Demand</a:t>
            </a:r>
          </a:p>
          <a:p>
            <a:r>
              <a:rPr lang="en-US" dirty="0" smtClean="0"/>
              <a:t>Mass Production</a:t>
            </a:r>
            <a:endParaRPr lang="en-US" dirty="0"/>
          </a:p>
        </p:txBody>
      </p:sp>
      <p:pic>
        <p:nvPicPr>
          <p:cNvPr id="7170" name="Picture 2" descr="G:\CORNISH - history of design\CORNISH DESIGN Raizman images\by image and chapter\12.16.TI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2400" y="304800"/>
            <a:ext cx="4754880" cy="64143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971182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Max Bill and Gute Form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1275" y="2095500"/>
            <a:ext cx="3981450" cy="2667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203290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3800" y="1828800"/>
            <a:ext cx="2564369" cy="3657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91462" y="1800069"/>
            <a:ext cx="2552538" cy="3657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800600" y="575580"/>
            <a:ext cx="4114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Armin Hofmann, </a:t>
            </a:r>
          </a:p>
          <a:p>
            <a:r>
              <a:rPr lang="en-US" sz="2400" dirty="0" smtClean="0"/>
              <a:t>exhibition posters</a:t>
            </a:r>
            <a:endParaRPr lang="en-US" sz="2400" dirty="0"/>
          </a:p>
        </p:txBody>
      </p:sp>
      <p:pic>
        <p:nvPicPr>
          <p:cNvPr id="8" name="Picture 2" descr="G:\CORNISH - history of design\CORNISH DESIGN Raizman images\by image and chapter\11.62.TIF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8731" y="1371600"/>
            <a:ext cx="3263801" cy="45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234846" y="234846"/>
            <a:ext cx="2438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Max Bill, </a:t>
            </a:r>
          </a:p>
          <a:p>
            <a:r>
              <a:rPr lang="en-US" sz="2400" dirty="0" smtClean="0"/>
              <a:t>exhibition poster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42152727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Gute Form (Good Design)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a</a:t>
            </a:r>
            <a:r>
              <a:rPr lang="en-US" dirty="0" smtClean="0"/>
              <a:t>n </a:t>
            </a:r>
            <a:r>
              <a:rPr lang="en-US" dirty="0"/>
              <a:t>economical </a:t>
            </a:r>
            <a:r>
              <a:rPr lang="en-US" dirty="0" smtClean="0"/>
              <a:t>(efficient) use </a:t>
            </a:r>
            <a:r>
              <a:rPr lang="en-US" dirty="0"/>
              <a:t>of resources</a:t>
            </a:r>
          </a:p>
          <a:p>
            <a:pPr lvl="0"/>
            <a:r>
              <a:rPr lang="en-US" dirty="0"/>
              <a:t>f</a:t>
            </a:r>
            <a:r>
              <a:rPr lang="en-US" dirty="0" smtClean="0"/>
              <a:t>unctionality</a:t>
            </a:r>
            <a:endParaRPr lang="en-US" dirty="0"/>
          </a:p>
          <a:p>
            <a:pPr lvl="0"/>
            <a:r>
              <a:rPr lang="en-US" dirty="0" smtClean="0"/>
              <a:t>durability</a:t>
            </a:r>
            <a:endParaRPr lang="en-US" dirty="0"/>
          </a:p>
          <a:p>
            <a:pPr lvl="0"/>
            <a:r>
              <a:rPr lang="en-US" dirty="0"/>
              <a:t>v</a:t>
            </a:r>
            <a:r>
              <a:rPr lang="en-US" dirty="0" smtClean="0"/>
              <a:t>ersatility (modularity)</a:t>
            </a:r>
          </a:p>
          <a:p>
            <a:pPr lvl="0"/>
            <a:r>
              <a:rPr lang="en-US" dirty="0" smtClean="0"/>
              <a:t>Fulfills consumers’ needs for new housing/</a:t>
            </a:r>
            <a:r>
              <a:rPr lang="en-US" dirty="0" err="1" smtClean="0"/>
              <a:t>homewares</a:t>
            </a:r>
            <a:r>
              <a:rPr lang="en-US" dirty="0" smtClean="0"/>
              <a:t> while contradicting the </a:t>
            </a:r>
            <a:r>
              <a:rPr lang="en-US" dirty="0"/>
              <a:t>concept of </a:t>
            </a:r>
            <a:r>
              <a:rPr lang="en-US" dirty="0" smtClean="0"/>
              <a:t>disposability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53050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74337" y="-49807"/>
            <a:ext cx="3840480" cy="32800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937" y="-9993"/>
            <a:ext cx="4394250" cy="3200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429000"/>
            <a:ext cx="3772106" cy="34747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652"/>
          <a:stretch/>
        </p:blipFill>
        <p:spPr bwMode="auto">
          <a:xfrm>
            <a:off x="4601433" y="3429000"/>
            <a:ext cx="4586288" cy="35304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0253644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228600"/>
            <a:ext cx="8382000" cy="29718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400" dirty="0"/>
              <a:t>Max </a:t>
            </a:r>
            <a:r>
              <a:rPr lang="en-US" sz="2400" dirty="0" smtClean="0"/>
              <a:t>Bill (and Hans </a:t>
            </a:r>
            <a:r>
              <a:rPr lang="en-US" sz="2400" dirty="0" err="1"/>
              <a:t>Gugelot</a:t>
            </a:r>
            <a:r>
              <a:rPr lang="en-US" sz="2400" dirty="0"/>
              <a:t>; Paul </a:t>
            </a:r>
            <a:r>
              <a:rPr lang="en-US" sz="2400" dirty="0" err="1" smtClean="0"/>
              <a:t>Hildinger</a:t>
            </a:r>
            <a:r>
              <a:rPr lang="en-US" sz="2400" dirty="0" smtClean="0"/>
              <a:t>)</a:t>
            </a:r>
          </a:p>
          <a:p>
            <a:pPr marL="0" indent="0">
              <a:buNone/>
            </a:pPr>
            <a:endParaRPr lang="en-US" sz="2400" dirty="0" smtClean="0"/>
          </a:p>
          <a:p>
            <a:pPr marL="0" indent="0">
              <a:buNone/>
            </a:pPr>
            <a:r>
              <a:rPr lang="en-US" sz="2400" dirty="0" smtClean="0"/>
              <a:t>Ulmer </a:t>
            </a:r>
            <a:r>
              <a:rPr lang="en-US" sz="2400" dirty="0" err="1"/>
              <a:t>Hocker</a:t>
            </a:r>
            <a:r>
              <a:rPr lang="en-US" sz="2400" dirty="0"/>
              <a:t> (</a:t>
            </a:r>
            <a:r>
              <a:rPr lang="en-US" sz="2400" dirty="0" smtClean="0"/>
              <a:t>stool from </a:t>
            </a:r>
            <a:r>
              <a:rPr lang="en-US" sz="2400" dirty="0"/>
              <a:t>Ulm</a:t>
            </a:r>
            <a:r>
              <a:rPr lang="en-US" sz="2400" dirty="0" smtClean="0"/>
              <a:t>), </a:t>
            </a:r>
            <a:r>
              <a:rPr lang="en-US" sz="2400" dirty="0"/>
              <a:t>1950 </a:t>
            </a:r>
            <a:endParaRPr lang="en-US" sz="2400" dirty="0" smtClean="0"/>
          </a:p>
          <a:p>
            <a:pPr marL="0" indent="0">
              <a:buNone/>
            </a:pPr>
            <a:endParaRPr lang="en-US" sz="2400" dirty="0" smtClean="0"/>
          </a:p>
          <a:p>
            <a:pPr marL="0" indent="0">
              <a:buNone/>
            </a:pPr>
            <a:r>
              <a:rPr lang="en-US" sz="2400" dirty="0" smtClean="0"/>
              <a:t>multi-functional furniture piece</a:t>
            </a:r>
          </a:p>
          <a:p>
            <a:pPr marL="0" indent="0">
              <a:buNone/>
            </a:pPr>
            <a:endParaRPr lang="en-US" sz="2400" dirty="0" smtClean="0"/>
          </a:p>
          <a:p>
            <a:pPr marL="0" indent="0">
              <a:buNone/>
            </a:pPr>
            <a:r>
              <a:rPr lang="en-US" sz="2400" dirty="0" smtClean="0"/>
              <a:t>material</a:t>
            </a:r>
            <a:r>
              <a:rPr lang="en-US" sz="2400" dirty="0"/>
              <a:t>: spruce and beech </a:t>
            </a:r>
            <a:r>
              <a:rPr lang="en-US" sz="2400" dirty="0" smtClean="0"/>
              <a:t>wood</a:t>
            </a:r>
          </a:p>
          <a:p>
            <a:pPr marL="0" indent="0">
              <a:buNone/>
            </a:pPr>
            <a:endParaRPr lang="en-US" sz="2400" dirty="0" smtClean="0"/>
          </a:p>
          <a:p>
            <a:pPr marL="0" indent="0">
              <a:buNone/>
            </a:pPr>
            <a:r>
              <a:rPr lang="en-US" sz="2400" dirty="0" smtClean="0"/>
              <a:t>unpainted</a:t>
            </a:r>
          </a:p>
          <a:p>
            <a:pPr marL="0" indent="0">
              <a:buNone/>
            </a:pPr>
            <a:endParaRPr lang="en-US" sz="2400" dirty="0" smtClean="0"/>
          </a:p>
          <a:p>
            <a:pPr marL="0" indent="0">
              <a:buNone/>
            </a:pPr>
            <a:r>
              <a:rPr lang="en-US" sz="2400" dirty="0" smtClean="0"/>
              <a:t>two </a:t>
            </a:r>
            <a:r>
              <a:rPr lang="en-US" sz="2400" dirty="0"/>
              <a:t>different </a:t>
            </a:r>
            <a:r>
              <a:rPr lang="en-US" sz="2400" dirty="0" smtClean="0"/>
              <a:t>heights</a:t>
            </a:r>
          </a:p>
          <a:p>
            <a:pPr marL="0" indent="0">
              <a:buNone/>
            </a:pPr>
            <a:endParaRPr lang="en-US" sz="2400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8800" y="-9993"/>
            <a:ext cx="3840480" cy="32800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800" y="3962400"/>
            <a:ext cx="4394250" cy="3200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3311777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38100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Timekeeping </a:t>
            </a:r>
            <a:br>
              <a:rPr lang="en-US" dirty="0" smtClean="0"/>
            </a:br>
            <a:r>
              <a:rPr lang="en-US" dirty="0" smtClean="0"/>
              <a:t>and efficiency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2479" y="1828800"/>
            <a:ext cx="822960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 smtClean="0"/>
              <a:t>Max Bill, </a:t>
            </a:r>
          </a:p>
          <a:p>
            <a:pPr marL="0" indent="0">
              <a:buNone/>
            </a:pPr>
            <a:r>
              <a:rPr lang="en-US" sz="2400" dirty="0" smtClean="0"/>
              <a:t>Kitchen clock with timer,</a:t>
            </a:r>
          </a:p>
          <a:p>
            <a:pPr marL="0" indent="0">
              <a:buNone/>
            </a:pPr>
            <a:r>
              <a:rPr lang="en-US" sz="2400" dirty="0" smtClean="0"/>
              <a:t>1956-7</a:t>
            </a:r>
            <a:endParaRPr lang="en-US" sz="2400" dirty="0"/>
          </a:p>
        </p:txBody>
      </p:sp>
      <p:pic>
        <p:nvPicPr>
          <p:cNvPr id="7170" name="Picture 2" descr="G:\CORNISH - history of design\CORNISH DESIGN Raizman images\by image and chapter\11.64.TI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9357" y="228600"/>
            <a:ext cx="4061460" cy="49263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http://www.designspy.co.uk/blog/wp-content/uploads/2011/03/aziz_MaxBill-copy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39" y="3276600"/>
            <a:ext cx="4511040" cy="3383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4658995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381000"/>
            <a:ext cx="3733800" cy="130149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 smtClean="0"/>
              <a:t>Bill,</a:t>
            </a:r>
          </a:p>
          <a:p>
            <a:pPr marL="0" indent="0">
              <a:buNone/>
            </a:pPr>
            <a:r>
              <a:rPr lang="en-US" sz="2400" dirty="0" smtClean="0"/>
              <a:t>Lamp, brush, clock </a:t>
            </a: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3249" y="-533400"/>
            <a:ext cx="4572000" cy="4000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90" y="3105150"/>
            <a:ext cx="6096000" cy="3752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8198121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Bill,</a:t>
            </a:r>
          </a:p>
          <a:p>
            <a:pPr marL="0" indent="0">
              <a:buNone/>
            </a:pPr>
            <a:r>
              <a:rPr lang="en-US" dirty="0" err="1" smtClean="0"/>
              <a:t>Quadratrundtisch</a:t>
            </a:r>
            <a:r>
              <a:rPr lang="en-US" dirty="0" smtClean="0"/>
              <a:t> </a:t>
            </a:r>
          </a:p>
          <a:p>
            <a:pPr marL="0" indent="0">
              <a:buNone/>
            </a:pPr>
            <a:r>
              <a:rPr lang="en-US" dirty="0" smtClean="0"/>
              <a:t>(square </a:t>
            </a:r>
            <a:r>
              <a:rPr lang="en-US" dirty="0"/>
              <a:t>round table</a:t>
            </a:r>
            <a:r>
              <a:rPr lang="en-US" dirty="0" smtClean="0"/>
              <a:t>),</a:t>
            </a:r>
          </a:p>
          <a:p>
            <a:pPr marL="0" indent="0">
              <a:buNone/>
            </a:pPr>
            <a:r>
              <a:rPr lang="en-US" dirty="0" smtClean="0"/>
              <a:t>1949 </a:t>
            </a:r>
            <a:endParaRPr lang="en-US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800" y="1785938"/>
            <a:ext cx="3981450" cy="3286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3697990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Terms and Concepts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US" dirty="0"/>
              <a:t>•	</a:t>
            </a:r>
            <a:r>
              <a:rPr lang="en-US" dirty="0" smtClean="0"/>
              <a:t>Fordism 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•	Model T</a:t>
            </a:r>
          </a:p>
          <a:p>
            <a:pPr marL="0" indent="0">
              <a:buNone/>
            </a:pPr>
            <a:r>
              <a:rPr lang="en-US" dirty="0"/>
              <a:t>•	standardization</a:t>
            </a:r>
          </a:p>
          <a:p>
            <a:pPr marL="0" indent="0">
              <a:buNone/>
            </a:pPr>
            <a:r>
              <a:rPr lang="en-US" dirty="0"/>
              <a:t>•	</a:t>
            </a:r>
            <a:r>
              <a:rPr lang="en-US" dirty="0" smtClean="0"/>
              <a:t>Efficiency</a:t>
            </a:r>
          </a:p>
          <a:p>
            <a:pPr marL="0" indent="0">
              <a:buNone/>
            </a:pPr>
            <a:r>
              <a:rPr lang="en-US" dirty="0" smtClean="0"/>
              <a:t>•	Modern kitchen design</a:t>
            </a:r>
          </a:p>
          <a:p>
            <a:pPr marL="0" indent="0">
              <a:buNone/>
            </a:pPr>
            <a:r>
              <a:rPr lang="en-US" dirty="0" smtClean="0"/>
              <a:t>•</a:t>
            </a:r>
            <a:r>
              <a:rPr lang="en-US" dirty="0"/>
              <a:t>	Circular motion</a:t>
            </a:r>
          </a:p>
          <a:p>
            <a:pPr marL="0" indent="0">
              <a:buNone/>
            </a:pPr>
            <a:r>
              <a:rPr lang="en-US" dirty="0"/>
              <a:t>•	Home economics</a:t>
            </a:r>
          </a:p>
          <a:p>
            <a:pPr marL="0" indent="0">
              <a:buNone/>
            </a:pPr>
            <a:r>
              <a:rPr lang="en-US" dirty="0"/>
              <a:t>•	</a:t>
            </a:r>
            <a:r>
              <a:rPr lang="en-US" dirty="0" err="1"/>
              <a:t>Ergonometrics</a:t>
            </a:r>
            <a:r>
              <a:rPr lang="en-US" dirty="0"/>
              <a:t> </a:t>
            </a:r>
            <a:r>
              <a:rPr lang="en-US" dirty="0" smtClean="0"/>
              <a:t>(ergonomics, </a:t>
            </a:r>
            <a:r>
              <a:rPr lang="en-US" dirty="0" err="1" smtClean="0"/>
              <a:t>ergonometry</a:t>
            </a:r>
            <a:r>
              <a:rPr lang="en-US" dirty="0"/>
              <a:t>)</a:t>
            </a:r>
          </a:p>
          <a:p>
            <a:pPr marL="0" indent="0">
              <a:buNone/>
            </a:pPr>
            <a:r>
              <a:rPr lang="en-US" dirty="0"/>
              <a:t>•	Electric appliances</a:t>
            </a:r>
          </a:p>
          <a:p>
            <a:pPr marL="0" indent="0">
              <a:buNone/>
            </a:pPr>
            <a:r>
              <a:rPr lang="en-US" dirty="0"/>
              <a:t>•	The role of women as designers for the home</a:t>
            </a:r>
          </a:p>
          <a:p>
            <a:pPr marL="0" indent="0">
              <a:buNone/>
            </a:pPr>
            <a:r>
              <a:rPr lang="en-US" dirty="0"/>
              <a:t>•	The Frankfurt Kitchen</a:t>
            </a:r>
          </a:p>
          <a:p>
            <a:pPr marL="0" indent="0">
              <a:buNone/>
            </a:pPr>
            <a:r>
              <a:rPr lang="en-US" dirty="0"/>
              <a:t>•	The role of women as consumers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308466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hlinkClick r:id="rId2"/>
              </a:rPr>
              <a:t>http://</a:t>
            </a:r>
            <a:r>
              <a:rPr lang="en-US" dirty="0" smtClean="0">
                <a:hlinkClick r:id="rId2"/>
              </a:rPr>
              <a:t>www.youtube.com/watch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?v=z8MhAm-FwX4</a:t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efficiency and design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Begin 4  - 16 Henry Ford</a:t>
            </a:r>
          </a:p>
          <a:p>
            <a:r>
              <a:rPr lang="en-US" dirty="0" smtClean="0"/>
              <a:t>35.57 Efficiency studies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50122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57200"/>
            <a:ext cx="8534400" cy="5668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600" b="1" dirty="0" smtClean="0">
                <a:solidFill>
                  <a:srgbClr val="FFFFFF"/>
                </a:solidFill>
                <a:latin typeface="TrebuchetMS-Bold"/>
              </a:rPr>
              <a:t>International </a:t>
            </a:r>
            <a:r>
              <a:rPr lang="en-US" sz="3600" b="1" dirty="0">
                <a:solidFill>
                  <a:srgbClr val="FFFFFF"/>
                </a:solidFill>
                <a:latin typeface="TrebuchetMS-Bold"/>
              </a:rPr>
              <a:t>T</a:t>
            </a:r>
            <a:r>
              <a:rPr lang="en-US" sz="3600" b="1" dirty="0" smtClean="0">
                <a:solidFill>
                  <a:srgbClr val="FFFFFF"/>
                </a:solidFill>
                <a:latin typeface="TrebuchetMS-Bold"/>
              </a:rPr>
              <a:t>ypographic </a:t>
            </a:r>
            <a:r>
              <a:rPr lang="en-US" sz="3600" b="1" dirty="0">
                <a:solidFill>
                  <a:srgbClr val="FFFFFF"/>
                </a:solidFill>
                <a:latin typeface="TrebuchetMS-Bold"/>
              </a:rPr>
              <a:t>S</a:t>
            </a:r>
            <a:r>
              <a:rPr lang="en-US" sz="3600" b="1" dirty="0" smtClean="0">
                <a:solidFill>
                  <a:srgbClr val="FFFFFF"/>
                </a:solidFill>
                <a:latin typeface="TrebuchetMS-Bold"/>
              </a:rPr>
              <a:t>tyle</a:t>
            </a:r>
          </a:p>
          <a:p>
            <a:pPr marL="0" indent="0">
              <a:buNone/>
            </a:pPr>
            <a:r>
              <a:rPr lang="en-US" sz="3600" b="1" dirty="0" smtClean="0">
                <a:solidFill>
                  <a:srgbClr val="FFFFFF"/>
                </a:solidFill>
                <a:latin typeface="TrebuchetMS-Bold"/>
              </a:rPr>
              <a:t>The Swiss Style</a:t>
            </a:r>
          </a:p>
          <a:p>
            <a:pPr marL="0" indent="0">
              <a:buNone/>
            </a:pPr>
            <a:r>
              <a:rPr lang="en-US" sz="3600" b="1" dirty="0" smtClean="0">
                <a:solidFill>
                  <a:srgbClr val="FFFFFF"/>
                </a:solidFill>
                <a:latin typeface="TrebuchetMS-Bold"/>
              </a:rPr>
              <a:t>Swiss Graphic</a:t>
            </a:r>
          </a:p>
          <a:p>
            <a:pPr marL="0" indent="0">
              <a:buNone/>
            </a:pPr>
            <a:endParaRPr lang="en-US" sz="3600" b="1" dirty="0">
              <a:solidFill>
                <a:srgbClr val="FFFFFF"/>
              </a:solidFill>
              <a:latin typeface="TrebuchetMS-Bold"/>
            </a:endParaRPr>
          </a:p>
          <a:p>
            <a:r>
              <a:rPr lang="en-US" dirty="0" smtClean="0">
                <a:solidFill>
                  <a:srgbClr val="CECECE"/>
                </a:solidFill>
                <a:latin typeface="TrebuchetMS"/>
              </a:rPr>
              <a:t>begun </a:t>
            </a:r>
            <a:r>
              <a:rPr lang="en-US" dirty="0">
                <a:solidFill>
                  <a:srgbClr val="CECECE"/>
                </a:solidFill>
                <a:latin typeface="TrebuchetMS"/>
              </a:rPr>
              <a:t>in the </a:t>
            </a:r>
            <a:r>
              <a:rPr lang="en-US" dirty="0" smtClean="0">
                <a:solidFill>
                  <a:srgbClr val="CECECE"/>
                </a:solidFill>
                <a:latin typeface="TrebuchetMS"/>
              </a:rPr>
              <a:t>1940s </a:t>
            </a:r>
            <a:r>
              <a:rPr lang="en-US" dirty="0">
                <a:solidFill>
                  <a:srgbClr val="CECECE"/>
                </a:solidFill>
                <a:latin typeface="TrebuchetMS"/>
              </a:rPr>
              <a:t>in Switzerland and </a:t>
            </a:r>
            <a:r>
              <a:rPr lang="en-US" dirty="0" smtClean="0">
                <a:solidFill>
                  <a:srgbClr val="CECECE"/>
                </a:solidFill>
                <a:latin typeface="TrebuchetMS"/>
              </a:rPr>
              <a:t>Germany</a:t>
            </a:r>
          </a:p>
          <a:p>
            <a:pPr marL="0" indent="0">
              <a:buNone/>
            </a:pPr>
            <a:endParaRPr lang="en-US" dirty="0">
              <a:solidFill>
                <a:srgbClr val="CECECE"/>
              </a:solidFill>
              <a:latin typeface="TrebuchetMS"/>
            </a:endParaRPr>
          </a:p>
          <a:p>
            <a:r>
              <a:rPr lang="en-US" dirty="0" smtClean="0">
                <a:solidFill>
                  <a:srgbClr val="CECECE"/>
                </a:solidFill>
                <a:latin typeface="TrebuchetMS"/>
              </a:rPr>
              <a:t>Influenced by The New Typography</a:t>
            </a:r>
          </a:p>
          <a:p>
            <a:endParaRPr lang="en-US" dirty="0" smtClean="0">
              <a:solidFill>
                <a:srgbClr val="CECECE"/>
              </a:solidFill>
              <a:latin typeface="TrebuchetMS"/>
            </a:endParaRPr>
          </a:p>
          <a:p>
            <a:pPr marL="0" indent="0">
              <a:buNone/>
            </a:pPr>
            <a:endParaRPr lang="en-US" dirty="0">
              <a:solidFill>
                <a:srgbClr val="CECECE"/>
              </a:solidFill>
              <a:latin typeface="TrebuchetMS"/>
            </a:endParaRPr>
          </a:p>
        </p:txBody>
      </p:sp>
    </p:spTree>
    <p:extLst>
      <p:ext uri="{BB962C8B-B14F-4D97-AF65-F5344CB8AC3E}">
        <p14:creationId xmlns:p14="http://schemas.microsoft.com/office/powerpoint/2010/main" val="125587071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289560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/>
              <a:t>M</a:t>
            </a:r>
            <a:r>
              <a:rPr lang="en-US" sz="2400" dirty="0" smtClean="0"/>
              <a:t>ax Bill, </a:t>
            </a:r>
          </a:p>
          <a:p>
            <a:pPr marL="0" indent="0">
              <a:buNone/>
            </a:pPr>
            <a:r>
              <a:rPr lang="en-US" sz="2400" dirty="0" smtClean="0"/>
              <a:t>exhibition poster</a:t>
            </a:r>
            <a:endParaRPr lang="en-US" sz="2400" dirty="0"/>
          </a:p>
        </p:txBody>
      </p:sp>
      <p:pic>
        <p:nvPicPr>
          <p:cNvPr id="3074" name="Picture 2" descr="G:\CORNISH - history of design\CORNISH DESIGN Raizman images\by image and chapter\11.62.TI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7200" y="167285"/>
            <a:ext cx="4754880" cy="66607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9350265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Armin Hofmann,</a:t>
            </a:r>
          </a:p>
          <a:p>
            <a:pPr marL="0" indent="0">
              <a:buNone/>
            </a:pPr>
            <a:r>
              <a:rPr lang="en-US" dirty="0" smtClean="0"/>
              <a:t>Exhibition poster, </a:t>
            </a:r>
          </a:p>
          <a:p>
            <a:pPr marL="0" indent="0">
              <a:buNone/>
            </a:pPr>
            <a:r>
              <a:rPr lang="en-US" dirty="0" smtClean="0"/>
              <a:t>1954</a:t>
            </a:r>
            <a:endParaRPr lang="en-US" dirty="0"/>
          </a:p>
        </p:txBody>
      </p:sp>
      <p:pic>
        <p:nvPicPr>
          <p:cNvPr id="4098" name="Picture 2" descr="G:\CORNISH - history of design\CORNISH DESIGN Raizman images\by image and chapter\11.63.TI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3400" y="304800"/>
            <a:ext cx="4000500" cy="5730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8601468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371600"/>
            <a:ext cx="2956381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4200" y="1371600"/>
            <a:ext cx="2901082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5060" y="1428750"/>
            <a:ext cx="2933700" cy="4000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4160137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57200"/>
            <a:ext cx="8534400" cy="5668963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US" sz="3600" b="1" dirty="0" smtClean="0">
                <a:solidFill>
                  <a:srgbClr val="FFFFFF"/>
                </a:solidFill>
                <a:latin typeface="TrebuchetMS-Bold"/>
              </a:rPr>
              <a:t>International </a:t>
            </a:r>
            <a:r>
              <a:rPr lang="en-US" sz="3600" b="1" dirty="0">
                <a:solidFill>
                  <a:srgbClr val="FFFFFF"/>
                </a:solidFill>
                <a:latin typeface="TrebuchetMS-Bold"/>
              </a:rPr>
              <a:t>typographic </a:t>
            </a:r>
            <a:r>
              <a:rPr lang="en-US" sz="3600" b="1" dirty="0" smtClean="0">
                <a:solidFill>
                  <a:srgbClr val="FFFFFF"/>
                </a:solidFill>
                <a:latin typeface="TrebuchetMS-Bold"/>
              </a:rPr>
              <a:t>style</a:t>
            </a:r>
          </a:p>
          <a:p>
            <a:pPr marL="0" indent="0">
              <a:buNone/>
            </a:pPr>
            <a:endParaRPr lang="en-US" sz="3600" b="1" dirty="0">
              <a:solidFill>
                <a:srgbClr val="FFFFFF"/>
              </a:solidFill>
              <a:latin typeface="TrebuchetMS-Bold"/>
            </a:endParaRPr>
          </a:p>
          <a:p>
            <a:r>
              <a:rPr lang="en-US" dirty="0" smtClean="0">
                <a:solidFill>
                  <a:srgbClr val="CECECE"/>
                </a:solidFill>
                <a:latin typeface="TrebuchetMS"/>
              </a:rPr>
              <a:t>unity of design </a:t>
            </a:r>
          </a:p>
          <a:p>
            <a:endParaRPr lang="en-US" dirty="0">
              <a:solidFill>
                <a:srgbClr val="CECECE"/>
              </a:solidFill>
              <a:latin typeface="TrebuchetMS"/>
            </a:endParaRPr>
          </a:p>
          <a:p>
            <a:r>
              <a:rPr lang="en-US" dirty="0" smtClean="0">
                <a:solidFill>
                  <a:srgbClr val="CECECE"/>
                </a:solidFill>
                <a:latin typeface="TrebuchetMS"/>
              </a:rPr>
              <a:t>asymmetrical organization on a mathematically constructed grid</a:t>
            </a:r>
          </a:p>
          <a:p>
            <a:endParaRPr lang="en-US" dirty="0" smtClean="0">
              <a:solidFill>
                <a:srgbClr val="CECECE"/>
              </a:solidFill>
              <a:latin typeface="TrebuchetMS"/>
            </a:endParaRPr>
          </a:p>
          <a:p>
            <a:r>
              <a:rPr lang="en-US" dirty="0" smtClean="0">
                <a:solidFill>
                  <a:srgbClr val="CECECE"/>
                </a:solidFill>
                <a:latin typeface="TrebuchetMS"/>
              </a:rPr>
              <a:t>sans serif typography expressed the spirit of a more progressive age</a:t>
            </a:r>
          </a:p>
          <a:p>
            <a:endParaRPr lang="en-US" dirty="0" smtClean="0">
              <a:solidFill>
                <a:srgbClr val="CECECE"/>
              </a:solidFill>
              <a:latin typeface="TrebuchetMS"/>
            </a:endParaRPr>
          </a:p>
          <a:p>
            <a:r>
              <a:rPr lang="en-US" dirty="0" smtClean="0">
                <a:solidFill>
                  <a:srgbClr val="CECECE"/>
                </a:solidFill>
                <a:latin typeface="TrebuchetMS"/>
              </a:rPr>
              <a:t>personal expression were rejected for a more universal and scientific approach to design problem solving</a:t>
            </a:r>
          </a:p>
          <a:p>
            <a:pPr marL="0" indent="0">
              <a:buNone/>
            </a:pPr>
            <a:endParaRPr lang="en-US" dirty="0" smtClean="0">
              <a:solidFill>
                <a:srgbClr val="CECECE"/>
              </a:solidFill>
              <a:latin typeface="TrebuchetMS"/>
            </a:endParaRPr>
          </a:p>
          <a:p>
            <a:r>
              <a:rPr lang="en-US" dirty="0">
                <a:solidFill>
                  <a:srgbClr val="CECECE"/>
                </a:solidFill>
                <a:latin typeface="TrebuchetMS"/>
              </a:rPr>
              <a:t>s</a:t>
            </a:r>
            <a:r>
              <a:rPr lang="en-US" dirty="0" smtClean="0">
                <a:solidFill>
                  <a:srgbClr val="CECECE"/>
                </a:solidFill>
                <a:latin typeface="TrebuchetMS"/>
              </a:rPr>
              <a:t>tressed clarity and order</a:t>
            </a:r>
          </a:p>
          <a:p>
            <a:endParaRPr lang="en-US" dirty="0">
              <a:solidFill>
                <a:srgbClr val="CECECE"/>
              </a:solidFill>
              <a:latin typeface="TrebuchetMS"/>
            </a:endParaRPr>
          </a:p>
        </p:txBody>
      </p:sp>
    </p:spTree>
    <p:extLst>
      <p:ext uri="{BB962C8B-B14F-4D97-AF65-F5344CB8AC3E}">
        <p14:creationId xmlns:p14="http://schemas.microsoft.com/office/powerpoint/2010/main" val="184331402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1966" y="1295400"/>
            <a:ext cx="8229600" cy="3657600"/>
          </a:xfrm>
        </p:spPr>
        <p:txBody>
          <a:bodyPr>
            <a:normAutofit/>
          </a:bodyPr>
          <a:lstStyle/>
          <a:p>
            <a:pPr algn="l"/>
            <a:r>
              <a:rPr lang="en-US" sz="2400" dirty="0"/>
              <a:t>Max </a:t>
            </a:r>
            <a:r>
              <a:rPr lang="en-US" sz="2400" dirty="0" smtClean="0"/>
              <a:t>Bill</a:t>
            </a:r>
            <a:br>
              <a:rPr lang="en-US" sz="2400" dirty="0" smtClean="0"/>
            </a:br>
            <a:r>
              <a:rPr lang="en-US" sz="2400" dirty="0" smtClean="0"/>
              <a:t>exhibition </a:t>
            </a:r>
            <a:r>
              <a:rPr lang="en-US" sz="2400" dirty="0"/>
              <a:t>poster, 1945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/>
              <a:t/>
            </a:r>
            <a:br>
              <a:rPr lang="en-US" sz="2400" dirty="0"/>
            </a:br>
            <a:r>
              <a:rPr lang="en-US" sz="2400" dirty="0" smtClean="0"/>
              <a:t>“</a:t>
            </a:r>
            <a:r>
              <a:rPr lang="en-US" sz="2400" dirty="0"/>
              <a:t>It is possible to develop</a:t>
            </a:r>
            <a:br>
              <a:rPr lang="en-US" sz="2400" dirty="0"/>
            </a:br>
            <a:r>
              <a:rPr lang="en-US" sz="2400" dirty="0"/>
              <a:t>art largely on the basis of</a:t>
            </a:r>
            <a:br>
              <a:rPr lang="en-US" sz="2400" dirty="0"/>
            </a:br>
            <a:r>
              <a:rPr lang="en-US" sz="2400" dirty="0"/>
              <a:t>mathematical thinking.”</a:t>
            </a:r>
          </a:p>
        </p:txBody>
      </p:sp>
      <p:pic>
        <p:nvPicPr>
          <p:cNvPr id="2050" name="Picture 2" descr="G:\CORNISH - history of design\CORNISH DESIGN Raizman images\by image and chapter\11.62.TI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80560" y="152400"/>
            <a:ext cx="4663440" cy="65326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3767764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552762"/>
            <a:ext cx="5156454" cy="61264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4926830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The International Typographic Style and cultural organizations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990" y="1431873"/>
            <a:ext cx="2894075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8" name="Picture 2" descr="http://www.designishistory.com/images/hofmann/hofmann0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4200" y="1431873"/>
            <a:ext cx="2914650" cy="411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Armin Hofmann. Theater Bau Von der Antike bis zur Moderne. 195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4606" y="1431873"/>
            <a:ext cx="2899953" cy="411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429000" y="6004560"/>
            <a:ext cx="315476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Armin Hofmann designs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55708928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1752600"/>
            <a:ext cx="6425953" cy="457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Content Placeholder 4"/>
          <p:cNvSpPr txBox="1">
            <a:spLocks noGrp="1"/>
          </p:cNvSpPr>
          <p:nvPr>
            <p:ph idx="1"/>
          </p:nvPr>
        </p:nvSpPr>
        <p:spPr>
          <a:xfrm>
            <a:off x="2514600" y="304800"/>
            <a:ext cx="8229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buNone/>
            </a:pPr>
            <a:r>
              <a:rPr lang="en-US" dirty="0" smtClean="0"/>
              <a:t>Armin Hofmann design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575796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Armin Hofmann,</a:t>
            </a:r>
          </a:p>
          <a:p>
            <a:pPr marL="0" indent="0">
              <a:buNone/>
            </a:pPr>
            <a:r>
              <a:rPr lang="en-US" dirty="0" smtClean="0"/>
              <a:t>Exhibition poster, </a:t>
            </a:r>
          </a:p>
          <a:p>
            <a:pPr marL="0" indent="0">
              <a:buNone/>
            </a:pPr>
            <a:r>
              <a:rPr lang="en-US" dirty="0" smtClean="0"/>
              <a:t>1954</a:t>
            </a:r>
            <a:endParaRPr lang="en-US" dirty="0"/>
          </a:p>
        </p:txBody>
      </p:sp>
      <p:pic>
        <p:nvPicPr>
          <p:cNvPr id="4098" name="Picture 2" descr="G:\CORNISH - history of design\CORNISH DESIGN Raizman images\by image and chapter\11.63.TI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3400" y="381000"/>
            <a:ext cx="4000500" cy="5730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2168311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The International Typographic Style and an informed public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124578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Anton </a:t>
            </a:r>
            <a:r>
              <a:rPr lang="en-US" dirty="0" err="1" smtClean="0"/>
              <a:t>Stankowski</a:t>
            </a: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• German </a:t>
            </a:r>
            <a:r>
              <a:rPr lang="en-US" dirty="0" smtClean="0"/>
              <a:t>designer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• use of visual forms </a:t>
            </a:r>
            <a:r>
              <a:rPr lang="en-US" dirty="0" smtClean="0"/>
              <a:t>to communicate invisible processes 	and </a:t>
            </a:r>
            <a:r>
              <a:rPr lang="en-US" dirty="0"/>
              <a:t>physical </a:t>
            </a:r>
            <a:r>
              <a:rPr lang="en-US" dirty="0" smtClean="0"/>
              <a:t>forces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733547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4757" y="71463"/>
            <a:ext cx="4114800" cy="2743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Rectangle 1"/>
          <p:cNvSpPr/>
          <p:nvPr/>
        </p:nvSpPr>
        <p:spPr>
          <a:xfrm>
            <a:off x="348266" y="838200"/>
            <a:ext cx="2469009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dirty="0"/>
              <a:t>Anton </a:t>
            </a:r>
            <a:r>
              <a:rPr lang="en-US" sz="2400" dirty="0" err="1" smtClean="0"/>
              <a:t>Stankowski</a:t>
            </a:r>
            <a:r>
              <a:rPr lang="en-US" sz="2400" dirty="0" smtClean="0"/>
              <a:t> </a:t>
            </a:r>
          </a:p>
          <a:p>
            <a:pPr algn="ctr"/>
            <a:r>
              <a:rPr lang="en-US" sz="2400" dirty="0" smtClean="0"/>
              <a:t>designs</a:t>
            </a:r>
            <a:endParaRPr lang="en-US" sz="2400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368"/>
          <a:stretch/>
        </p:blipFill>
        <p:spPr bwMode="auto">
          <a:xfrm>
            <a:off x="-13741" y="2797174"/>
            <a:ext cx="3193025" cy="4060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4" name="Picture 4" descr="http://www.dabglobal.net/Common/images/revista/AntonStankowski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861"/>
          <a:stretch/>
        </p:blipFill>
        <p:spPr bwMode="auto">
          <a:xfrm>
            <a:off x="5181600" y="3072732"/>
            <a:ext cx="3795735" cy="37490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4489341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55224"/>
            <a:ext cx="4114800" cy="2743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72"/>
          <a:stretch/>
        </p:blipFill>
        <p:spPr bwMode="auto">
          <a:xfrm>
            <a:off x="-13741" y="2443398"/>
            <a:ext cx="3193025" cy="44146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6" name="Picture 2" descr="http://www.dabglobal.net/Common/images/revista/AntonStankowski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3500" y="1295400"/>
            <a:ext cx="4000500" cy="571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6320123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486" b="66378"/>
          <a:stretch/>
        </p:blipFill>
        <p:spPr bwMode="auto">
          <a:xfrm>
            <a:off x="0" y="1600200"/>
            <a:ext cx="9235440" cy="10732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5900751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n-US" sz="2700" dirty="0" smtClean="0"/>
              <a:t>Adrian </a:t>
            </a:r>
            <a:r>
              <a:rPr lang="en-US" sz="2700" dirty="0" err="1" smtClean="0"/>
              <a:t>Frutiger</a:t>
            </a:r>
            <a:r>
              <a:rPr lang="en-US" sz="2700" dirty="0" smtClean="0"/>
              <a:t>, </a:t>
            </a:r>
            <a:r>
              <a:rPr lang="en-US" sz="2700" dirty="0" err="1" smtClean="0"/>
              <a:t>Univers</a:t>
            </a:r>
            <a:r>
              <a:rPr lang="en-US" sz="2700" dirty="0" smtClean="0"/>
              <a:t> typeface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pic>
        <p:nvPicPr>
          <p:cNvPr id="1026" name="Picture 2" descr="G:\CORNISH - history of design\CORNISH DESIGN Raizman images\by image and chapter\11.67.TIF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100"/>
          <a:stretch/>
        </p:blipFill>
        <p:spPr bwMode="auto">
          <a:xfrm>
            <a:off x="609600" y="1089660"/>
            <a:ext cx="7886700" cy="46665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4849708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1250" y="5"/>
            <a:ext cx="6126480" cy="67953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7243290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sz="5200" dirty="0"/>
              <a:t>Adrian </a:t>
            </a:r>
            <a:r>
              <a:rPr lang="en-US" sz="5200" dirty="0" err="1" smtClean="0"/>
              <a:t>Frutiger</a:t>
            </a:r>
            <a:endParaRPr lang="en-US" sz="5200" dirty="0" smtClean="0"/>
          </a:p>
          <a:p>
            <a:pPr marL="0" indent="0">
              <a:buNone/>
            </a:pPr>
            <a:endParaRPr lang="en-US" dirty="0"/>
          </a:p>
          <a:p>
            <a:r>
              <a:rPr lang="en-US" dirty="0" err="1" smtClean="0"/>
              <a:t>Univers</a:t>
            </a:r>
            <a:r>
              <a:rPr lang="en-US" dirty="0" smtClean="0"/>
              <a:t>, a 21 </a:t>
            </a:r>
            <a:r>
              <a:rPr lang="en-US" dirty="0"/>
              <a:t>font family of </a:t>
            </a:r>
            <a:r>
              <a:rPr lang="en-US" dirty="0" smtClean="0"/>
              <a:t>sans serif typography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a</a:t>
            </a:r>
            <a:r>
              <a:rPr lang="en-US" dirty="0" smtClean="0"/>
              <a:t>ll have </a:t>
            </a:r>
            <a:r>
              <a:rPr lang="en-US" dirty="0"/>
              <a:t>the </a:t>
            </a:r>
            <a:r>
              <a:rPr lang="en-US" dirty="0" smtClean="0"/>
              <a:t>same x-height 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(</a:t>
            </a:r>
            <a:r>
              <a:rPr lang="en-US" dirty="0"/>
              <a:t>the </a:t>
            </a:r>
            <a:r>
              <a:rPr lang="en-US" dirty="0" smtClean="0"/>
              <a:t>height of </a:t>
            </a:r>
            <a:r>
              <a:rPr lang="en-US" dirty="0"/>
              <a:t>the body of </a:t>
            </a:r>
            <a:r>
              <a:rPr lang="en-US" dirty="0" smtClean="0"/>
              <a:t>lower case </a:t>
            </a:r>
            <a:r>
              <a:rPr lang="en-US" dirty="0"/>
              <a:t>letters) </a:t>
            </a: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/>
              <a:t>a</a:t>
            </a:r>
            <a:r>
              <a:rPr lang="en-US" dirty="0" smtClean="0"/>
              <a:t>ll have identical ascenders and </a:t>
            </a:r>
            <a:r>
              <a:rPr lang="en-US" dirty="0" err="1"/>
              <a:t>descenders</a:t>
            </a:r>
            <a:endParaRPr lang="en-US" dirty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824031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3141722" cy="4525963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err="1" smtClean="0"/>
              <a:t>Frutiger</a:t>
            </a:r>
            <a:r>
              <a:rPr lang="en-US" dirty="0" smtClean="0"/>
              <a:t> designed five </a:t>
            </a:r>
            <a:r>
              <a:rPr lang="en-US" dirty="0"/>
              <a:t>weights and five </a:t>
            </a:r>
            <a:r>
              <a:rPr lang="en-US" dirty="0" smtClean="0"/>
              <a:t>widths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Whereas </a:t>
            </a:r>
            <a:r>
              <a:rPr lang="en-US" dirty="0"/>
              <a:t>some type families grow over time, </a:t>
            </a:r>
            <a:r>
              <a:rPr lang="en-US" dirty="0" err="1"/>
              <a:t>Univers</a:t>
            </a:r>
            <a:r>
              <a:rPr lang="en-US" dirty="0"/>
              <a:t> was conceived as a total system from its inception.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228600"/>
            <a:ext cx="5545078" cy="5486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9887994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46252"/>
            <a:ext cx="5257800" cy="191114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400" dirty="0" smtClean="0"/>
              <a:t>Paul Renner, </a:t>
            </a:r>
          </a:p>
          <a:p>
            <a:pPr marL="0" indent="0">
              <a:buNone/>
            </a:pPr>
            <a:r>
              <a:rPr lang="en-US" sz="2400" dirty="0" err="1" smtClean="0"/>
              <a:t>Futura</a:t>
            </a:r>
            <a:r>
              <a:rPr lang="en-US" sz="2400" dirty="0" smtClean="0"/>
              <a:t> </a:t>
            </a:r>
          </a:p>
          <a:p>
            <a:pPr marL="0" indent="0">
              <a:buNone/>
            </a:pPr>
            <a:r>
              <a:rPr lang="en-US" sz="2400" dirty="0" smtClean="0"/>
              <a:t>typeface, </a:t>
            </a:r>
          </a:p>
          <a:p>
            <a:pPr marL="0" indent="0">
              <a:buNone/>
            </a:pPr>
            <a:r>
              <a:rPr lang="en-US" sz="2400" dirty="0" smtClean="0"/>
              <a:t>1927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7170" name="Picture 2" descr="G:\CORNISH - history of design\CORNISH DESIGN Raizman images\by image and chapter\9.38.tif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243"/>
          <a:stretch/>
        </p:blipFill>
        <p:spPr bwMode="auto">
          <a:xfrm>
            <a:off x="2514600" y="-228600"/>
            <a:ext cx="5943600" cy="35594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G:\CORNISH - history of design\CORNISH DESIGN Raizman images\by image and chapter\11.67.TIF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6085"/>
          <a:stretch/>
        </p:blipFill>
        <p:spPr bwMode="auto">
          <a:xfrm>
            <a:off x="2117327" y="3503908"/>
            <a:ext cx="7040880" cy="32914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6827" y="3810000"/>
            <a:ext cx="1219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/>
              <a:t>u</a:t>
            </a:r>
            <a:r>
              <a:rPr lang="en-US" sz="2400" dirty="0" err="1" smtClean="0"/>
              <a:t>nivers</a:t>
            </a:r>
            <a:r>
              <a:rPr lang="en-US" sz="2400" dirty="0" smtClean="0"/>
              <a:t>,</a:t>
            </a:r>
          </a:p>
          <a:p>
            <a:r>
              <a:rPr lang="en-US" sz="2400" dirty="0" smtClean="0"/>
              <a:t>1957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24944354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752600"/>
            <a:ext cx="3657600" cy="2743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752600"/>
            <a:ext cx="4114800" cy="2743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0959667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n-US" sz="2700" dirty="0" smtClean="0"/>
              <a:t>road sign </a:t>
            </a:r>
            <a:r>
              <a:rPr lang="en-US" sz="2700" dirty="0"/>
              <a:t>Near </a:t>
            </a:r>
            <a:r>
              <a:rPr lang="en-US" sz="2700" dirty="0" err="1"/>
              <a:t>Lugano</a:t>
            </a:r>
            <a:r>
              <a:rPr lang="en-US" sz="2700" dirty="0"/>
              <a:t> (</a:t>
            </a:r>
            <a:r>
              <a:rPr lang="en-US" sz="2700" dirty="0" smtClean="0"/>
              <a:t>Switzerland) using </a:t>
            </a:r>
            <a:r>
              <a:rPr lang="en-US" sz="2700" dirty="0"/>
              <a:t>Astra </a:t>
            </a:r>
            <a:r>
              <a:rPr lang="en-US" sz="2700" dirty="0" err="1" smtClean="0"/>
              <a:t>Frutiger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240" y="1676400"/>
            <a:ext cx="7620000" cy="4143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0013271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400" y="1447800"/>
            <a:ext cx="3284537" cy="2187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Rectangle 1"/>
          <p:cNvSpPr/>
          <p:nvPr/>
        </p:nvSpPr>
        <p:spPr>
          <a:xfrm>
            <a:off x="228600" y="228600"/>
            <a:ext cx="662940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 err="1"/>
              <a:t>Edouard</a:t>
            </a:r>
            <a:r>
              <a:rPr lang="en-US" sz="2400" b="1" dirty="0"/>
              <a:t> Hoffman and</a:t>
            </a:r>
          </a:p>
          <a:p>
            <a:r>
              <a:rPr lang="en-US" sz="2400" b="1" dirty="0"/>
              <a:t>Max </a:t>
            </a:r>
            <a:r>
              <a:rPr lang="en-US" sz="2400" b="1" dirty="0" err="1" smtClean="0"/>
              <a:t>Miedinger</a:t>
            </a:r>
            <a:endParaRPr lang="en-US" sz="2400" b="1" dirty="0" smtClean="0"/>
          </a:p>
          <a:p>
            <a:endParaRPr lang="en-US" sz="2400" b="1" dirty="0" smtClean="0"/>
          </a:p>
          <a:p>
            <a:r>
              <a:rPr lang="en-US" sz="2400" b="1" dirty="0" smtClean="0"/>
              <a:t>HELVETICA!</a:t>
            </a:r>
          </a:p>
          <a:p>
            <a:endParaRPr lang="en-US" sz="2400" b="1" dirty="0"/>
          </a:p>
          <a:p>
            <a:endParaRPr lang="en-US" sz="2400" dirty="0" smtClean="0"/>
          </a:p>
          <a:p>
            <a:r>
              <a:rPr lang="en-US" sz="2400" dirty="0" smtClean="0"/>
              <a:t>• </a:t>
            </a:r>
            <a:r>
              <a:rPr lang="en-US" sz="2400" dirty="0"/>
              <a:t>renamed Helvetica,</a:t>
            </a:r>
          </a:p>
          <a:p>
            <a:r>
              <a:rPr lang="en-US" sz="2400" dirty="0"/>
              <a:t>the </a:t>
            </a:r>
            <a:r>
              <a:rPr lang="en-US" sz="2400" dirty="0" err="1"/>
              <a:t>latin</a:t>
            </a:r>
            <a:r>
              <a:rPr lang="en-US" sz="2400" dirty="0"/>
              <a:t> name for</a:t>
            </a:r>
          </a:p>
          <a:p>
            <a:r>
              <a:rPr lang="en-US" sz="2400" dirty="0"/>
              <a:t>Swiss.</a:t>
            </a:r>
          </a:p>
        </p:txBody>
      </p:sp>
    </p:spTree>
    <p:extLst>
      <p:ext uri="{BB962C8B-B14F-4D97-AF65-F5344CB8AC3E}">
        <p14:creationId xmlns:p14="http://schemas.microsoft.com/office/powerpoint/2010/main" val="251455581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-34977"/>
            <a:ext cx="3931920" cy="10515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43709" y="3124200"/>
            <a:ext cx="4096867" cy="7925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0" y="4191000"/>
            <a:ext cx="3925887" cy="2414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141106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28600" y="228600"/>
            <a:ext cx="6629400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 err="1"/>
              <a:t>Edouard</a:t>
            </a:r>
            <a:r>
              <a:rPr lang="en-US" sz="2400" b="1" dirty="0"/>
              <a:t> Hoffman and</a:t>
            </a:r>
          </a:p>
          <a:p>
            <a:r>
              <a:rPr lang="en-US" sz="2400" b="1" dirty="0"/>
              <a:t>Max </a:t>
            </a:r>
            <a:r>
              <a:rPr lang="en-US" sz="2400" b="1" dirty="0" err="1" smtClean="0"/>
              <a:t>Miedinger</a:t>
            </a:r>
            <a:endParaRPr lang="en-US" sz="2400" b="1" dirty="0" smtClean="0"/>
          </a:p>
          <a:p>
            <a:endParaRPr lang="en-US" sz="2400" b="1" dirty="0" smtClean="0"/>
          </a:p>
          <a:p>
            <a:r>
              <a:rPr lang="en-US" sz="2400" b="1" dirty="0" smtClean="0"/>
              <a:t>HELVETICA!</a:t>
            </a:r>
          </a:p>
          <a:p>
            <a:endParaRPr lang="en-US" sz="2400" b="1" dirty="0"/>
          </a:p>
          <a:p>
            <a:r>
              <a:rPr lang="en-US" sz="2400" dirty="0" smtClean="0"/>
              <a:t>•   larger x-height</a:t>
            </a:r>
          </a:p>
          <a:p>
            <a:endParaRPr lang="en-US" sz="2400" dirty="0" smtClean="0"/>
          </a:p>
          <a:p>
            <a:pPr marL="342900" indent="-342900">
              <a:buFont typeface="Arial" pitchFamily="34" charset="0"/>
              <a:buChar char="•"/>
            </a:pPr>
            <a:r>
              <a:rPr lang="en-US" sz="2400" dirty="0" smtClean="0"/>
              <a:t>even </a:t>
            </a:r>
            <a:r>
              <a:rPr lang="en-US" sz="2400" dirty="0"/>
              <a:t>positive</a:t>
            </a:r>
          </a:p>
          <a:p>
            <a:r>
              <a:rPr lang="en-US" sz="2400" dirty="0"/>
              <a:t> </a:t>
            </a:r>
            <a:r>
              <a:rPr lang="en-US" sz="2400" dirty="0" smtClean="0"/>
              <a:t>    and </a:t>
            </a:r>
            <a:r>
              <a:rPr lang="en-US" sz="2400" dirty="0"/>
              <a:t>negative </a:t>
            </a:r>
            <a:r>
              <a:rPr lang="en-US" sz="2400" dirty="0" smtClean="0"/>
              <a:t>shapes</a:t>
            </a:r>
          </a:p>
          <a:p>
            <a:endParaRPr lang="en-US" sz="2400" dirty="0"/>
          </a:p>
        </p:txBody>
      </p:sp>
      <p:pic>
        <p:nvPicPr>
          <p:cNvPr id="29698" name="Picture 2" descr="http://www.identifont.com/samples/adobe/Helvetica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67200" y="1371600"/>
            <a:ext cx="4114800" cy="27432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32351431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219200" y="914400"/>
            <a:ext cx="62484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hlinkClick r:id="rId2"/>
              </a:rPr>
              <a:t>http://</a:t>
            </a:r>
            <a:r>
              <a:rPr lang="en-US" dirty="0" smtClean="0">
                <a:hlinkClick r:id="rId2"/>
              </a:rPr>
              <a:t>www.youtube.com/watch?v=yhKKIXDypxk</a:t>
            </a:r>
            <a:endParaRPr lang="en-US" dirty="0" smtClean="0"/>
          </a:p>
          <a:p>
            <a:endParaRPr lang="en-US" dirty="0"/>
          </a:p>
          <a:p>
            <a:r>
              <a:rPr lang="en-US" sz="3600" dirty="0" smtClean="0"/>
              <a:t>Helvetica – The Everyday Font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372634841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Office Theme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1643</TotalTime>
  <Words>385</Words>
  <Application>Microsoft Office PowerPoint</Application>
  <PresentationFormat>On-screen Show (4:3)</PresentationFormat>
  <Paragraphs>135</Paragraphs>
  <Slides>40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3</vt:i4>
      </vt:variant>
      <vt:variant>
        <vt:lpstr>Slide Titles</vt:lpstr>
      </vt:variant>
      <vt:variant>
        <vt:i4>40</vt:i4>
      </vt:variant>
    </vt:vector>
  </HeadingPairs>
  <TitlesOfParts>
    <vt:vector size="43" baseType="lpstr">
      <vt:lpstr>Office Theme</vt:lpstr>
      <vt:lpstr>1_Office Theme</vt:lpstr>
      <vt:lpstr>2_Office Theme</vt:lpstr>
      <vt:lpstr>Mass Demand, Mass Production, Efficiency, Modularity</vt:lpstr>
      <vt:lpstr>Feature in Life magazine, 1948</vt:lpstr>
      <vt:lpstr>Feature on prefabricated  homes from Better Homes and Gardens, 1954</vt:lpstr>
      <vt:lpstr>Frigidaire Company ad, Good Housekeeping, 1950</vt:lpstr>
      <vt:lpstr>Max Bill and Gute Form</vt:lpstr>
      <vt:lpstr>PowerPoint Presentation</vt:lpstr>
      <vt:lpstr>Gute Form (Good Design)</vt:lpstr>
      <vt:lpstr>PowerPoint Presentation</vt:lpstr>
      <vt:lpstr>PowerPoint Presentation</vt:lpstr>
      <vt:lpstr>Timekeeping  and efficiency</vt:lpstr>
      <vt:lpstr>PowerPoint Presentation</vt:lpstr>
      <vt:lpstr>PowerPoint Presentation</vt:lpstr>
      <vt:lpstr>Terms and Concepts</vt:lpstr>
      <vt:lpstr>http://www.youtube.com/watch ?v=z8MhAm-FwX4  efficiency and design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Max Bill exhibition poster, 1945  “It is possible to develop art largely on the basis of mathematical thinking.”</vt:lpstr>
      <vt:lpstr>PowerPoint Presentation</vt:lpstr>
      <vt:lpstr>The International Typographic Style and cultural organizations</vt:lpstr>
      <vt:lpstr>PowerPoint Presentation</vt:lpstr>
      <vt:lpstr>PowerPoint Presentation</vt:lpstr>
      <vt:lpstr>The International Typographic Style and an informed public</vt:lpstr>
      <vt:lpstr>PowerPoint Presentation</vt:lpstr>
      <vt:lpstr>PowerPoint Presentation</vt:lpstr>
      <vt:lpstr>PowerPoint Presentation</vt:lpstr>
      <vt:lpstr>PowerPoint Presentation</vt:lpstr>
      <vt:lpstr>Adrian Frutiger, Univers typeface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road sign Near Lugano (Switzerland) using Astra Frutiger </vt:lpstr>
      <vt:lpstr>PowerPoint Presentation</vt:lpstr>
      <vt:lpstr>PowerPoint Presentation</vt:lpstr>
      <vt:lpstr>PowerPoint Presentation</vt:lpstr>
      <vt:lpstr>PowerPoint Presentation</vt:lpstr>
    </vt:vector>
  </TitlesOfParts>
  <Company>Toshiba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Mid-Century Modern Architecture &amp; Furniture</dc:title>
  <dc:creator>Charlie Bear</dc:creator>
  <cp:lastModifiedBy>Charlie Bear</cp:lastModifiedBy>
  <cp:revision>147</cp:revision>
  <dcterms:created xsi:type="dcterms:W3CDTF">2012-11-11T23:22:16Z</dcterms:created>
  <dcterms:modified xsi:type="dcterms:W3CDTF">2013-05-29T02:01:19Z</dcterms:modified>
</cp:coreProperties>
</file>