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74" r:id="rId3"/>
    <p:sldId id="313" r:id="rId4"/>
    <p:sldId id="263" r:id="rId5"/>
    <p:sldId id="301" r:id="rId6"/>
    <p:sldId id="321" r:id="rId7"/>
    <p:sldId id="382" r:id="rId8"/>
    <p:sldId id="381" r:id="rId9"/>
    <p:sldId id="356" r:id="rId10"/>
    <p:sldId id="269" r:id="rId11"/>
    <p:sldId id="264" r:id="rId12"/>
    <p:sldId id="393" r:id="rId13"/>
    <p:sldId id="378" r:id="rId14"/>
  </p:sldIdLst>
  <p:sldSz cx="9144000" cy="6858000" type="screen4x3"/>
  <p:notesSz cx="6858000" cy="9144000"/>
  <p:defaultText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A68B"/>
    <a:srgbClr val="7E9684"/>
    <a:srgbClr val="E9EDEA"/>
    <a:srgbClr val="339933"/>
    <a:srgbClr val="00CC66"/>
    <a:srgbClr val="CC0000"/>
    <a:srgbClr val="800000"/>
    <a:srgbClr val="990000"/>
    <a:srgbClr val="009999"/>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544" autoAdjust="0"/>
    <p:restoredTop sz="94660"/>
  </p:normalViewPr>
  <p:slideViewPr>
    <p:cSldViewPr>
      <p:cViewPr varScale="1">
        <p:scale>
          <a:sx n="50" d="100"/>
          <a:sy n="50" d="100"/>
        </p:scale>
        <p:origin x="-1070" y="-77"/>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A4DABA-67E8-4C8A-998B-0A6B85248A50}" type="datetimeFigureOut">
              <a:rPr lang="en-US" smtClean="0"/>
              <a:t>9/22/2013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DAFC72-0BC5-4984-951B-52F43AB3DD81}" type="slidenum">
              <a:rPr lang="en-US" smtClean="0"/>
              <a:t>‹#›</a:t>
            </a:fld>
            <a:endParaRPr lang="en-US"/>
          </a:p>
        </p:txBody>
      </p:sp>
    </p:spTree>
    <p:extLst>
      <p:ext uri="{BB962C8B-B14F-4D97-AF65-F5344CB8AC3E}">
        <p14:creationId xmlns:p14="http://schemas.microsoft.com/office/powerpoint/2010/main" val="2383228545"/>
      </p:ext>
    </p:extLst>
  </p:cSld>
  <p:clrMap bg1="lt1" tx1="dk1" bg2="lt2" tx2="dk2" accent1="accent1" accent2="accent2" accent3="accent3" accent4="accent4" accent5="accent5" accent6="accent6" hlink="hlink" folHlink="folHlink"/>
  <p:notesStyle>
    <a:lvl1pPr marL="0" algn="l" defTabSz="914305" rtl="0" eaLnBrk="1" latinLnBrk="0" hangingPunct="1">
      <a:defRPr sz="1200" kern="1200">
        <a:solidFill>
          <a:schemeClr val="tx1"/>
        </a:solidFill>
        <a:latin typeface="+mn-lt"/>
        <a:ea typeface="+mn-ea"/>
        <a:cs typeface="+mn-cs"/>
      </a:defRPr>
    </a:lvl1pPr>
    <a:lvl2pPr marL="457153" algn="l" defTabSz="914305" rtl="0" eaLnBrk="1" latinLnBrk="0" hangingPunct="1">
      <a:defRPr sz="1200" kern="1200">
        <a:solidFill>
          <a:schemeClr val="tx1"/>
        </a:solidFill>
        <a:latin typeface="+mn-lt"/>
        <a:ea typeface="+mn-ea"/>
        <a:cs typeface="+mn-cs"/>
      </a:defRPr>
    </a:lvl2pPr>
    <a:lvl3pPr marL="914305" algn="l" defTabSz="914305" rtl="0" eaLnBrk="1" latinLnBrk="0" hangingPunct="1">
      <a:defRPr sz="1200" kern="1200">
        <a:solidFill>
          <a:schemeClr val="tx1"/>
        </a:solidFill>
        <a:latin typeface="+mn-lt"/>
        <a:ea typeface="+mn-ea"/>
        <a:cs typeface="+mn-cs"/>
      </a:defRPr>
    </a:lvl3pPr>
    <a:lvl4pPr marL="1371458" algn="l" defTabSz="914305" rtl="0" eaLnBrk="1" latinLnBrk="0" hangingPunct="1">
      <a:defRPr sz="1200" kern="1200">
        <a:solidFill>
          <a:schemeClr val="tx1"/>
        </a:solidFill>
        <a:latin typeface="+mn-lt"/>
        <a:ea typeface="+mn-ea"/>
        <a:cs typeface="+mn-cs"/>
      </a:defRPr>
    </a:lvl4pPr>
    <a:lvl5pPr marL="1828610" algn="l" defTabSz="914305" rtl="0" eaLnBrk="1" latinLnBrk="0" hangingPunct="1">
      <a:defRPr sz="1200" kern="1200">
        <a:solidFill>
          <a:schemeClr val="tx1"/>
        </a:solidFill>
        <a:latin typeface="+mn-lt"/>
        <a:ea typeface="+mn-ea"/>
        <a:cs typeface="+mn-cs"/>
      </a:defRPr>
    </a:lvl5pPr>
    <a:lvl6pPr marL="2285763" algn="l" defTabSz="914305" rtl="0" eaLnBrk="1" latinLnBrk="0" hangingPunct="1">
      <a:defRPr sz="1200" kern="1200">
        <a:solidFill>
          <a:schemeClr val="tx1"/>
        </a:solidFill>
        <a:latin typeface="+mn-lt"/>
        <a:ea typeface="+mn-ea"/>
        <a:cs typeface="+mn-cs"/>
      </a:defRPr>
    </a:lvl6pPr>
    <a:lvl7pPr marL="2742915" algn="l" defTabSz="914305" rtl="0" eaLnBrk="1" latinLnBrk="0" hangingPunct="1">
      <a:defRPr sz="1200" kern="1200">
        <a:solidFill>
          <a:schemeClr val="tx1"/>
        </a:solidFill>
        <a:latin typeface="+mn-lt"/>
        <a:ea typeface="+mn-ea"/>
        <a:cs typeface="+mn-cs"/>
      </a:defRPr>
    </a:lvl7pPr>
    <a:lvl8pPr marL="3200068" algn="l" defTabSz="914305" rtl="0" eaLnBrk="1" latinLnBrk="0" hangingPunct="1">
      <a:defRPr sz="1200" kern="1200">
        <a:solidFill>
          <a:schemeClr val="tx1"/>
        </a:solidFill>
        <a:latin typeface="+mn-lt"/>
        <a:ea typeface="+mn-ea"/>
        <a:cs typeface="+mn-cs"/>
      </a:defRPr>
    </a:lvl8pPr>
    <a:lvl9pPr marL="3657220" algn="l" defTabSz="91430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78041-5EAB-49CF-9BA9-28A45D160D4A}" type="slidenum">
              <a:rPr lang="en-US">
                <a:solidFill>
                  <a:prstClr val="black"/>
                </a:solidFill>
              </a:rPr>
              <a:pPr/>
              <a:t>5</a:t>
            </a:fld>
            <a:endParaRPr lang="en-US">
              <a:solidFill>
                <a:prstClr val="black"/>
              </a:solidFill>
            </a:endParaRP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78041-5EAB-49CF-9BA9-28A45D160D4A}" type="slidenum">
              <a:rPr lang="en-US">
                <a:solidFill>
                  <a:prstClr val="black"/>
                </a:solidFill>
              </a:rPr>
              <a:pPr/>
              <a:t>6</a:t>
            </a:fld>
            <a:endParaRPr lang="en-US">
              <a:solidFill>
                <a:prstClr val="black"/>
              </a:solidFill>
            </a:endParaRP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AD44A8-C54D-4EE6-B3DD-85D3E6831CA1}" type="slidenum">
              <a:rPr lang="en-US"/>
              <a:pPr/>
              <a:t>8</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53" indent="0" algn="ctr">
              <a:buNone/>
              <a:defRPr>
                <a:solidFill>
                  <a:schemeClr val="tx1">
                    <a:tint val="75000"/>
                  </a:schemeClr>
                </a:solidFill>
              </a:defRPr>
            </a:lvl2pPr>
            <a:lvl3pPr marL="914305" indent="0" algn="ctr">
              <a:buNone/>
              <a:defRPr>
                <a:solidFill>
                  <a:schemeClr val="tx1">
                    <a:tint val="75000"/>
                  </a:schemeClr>
                </a:solidFill>
              </a:defRPr>
            </a:lvl3pPr>
            <a:lvl4pPr marL="1371458" indent="0" algn="ctr">
              <a:buNone/>
              <a:defRPr>
                <a:solidFill>
                  <a:schemeClr val="tx1">
                    <a:tint val="75000"/>
                  </a:schemeClr>
                </a:solidFill>
              </a:defRPr>
            </a:lvl4pPr>
            <a:lvl5pPr marL="1828610" indent="0" algn="ctr">
              <a:buNone/>
              <a:defRPr>
                <a:solidFill>
                  <a:schemeClr val="tx1">
                    <a:tint val="75000"/>
                  </a:schemeClr>
                </a:solidFill>
              </a:defRPr>
            </a:lvl5pPr>
            <a:lvl6pPr marL="2285763" indent="0" algn="ctr">
              <a:buNone/>
              <a:defRPr>
                <a:solidFill>
                  <a:schemeClr val="tx1">
                    <a:tint val="75000"/>
                  </a:schemeClr>
                </a:solidFill>
              </a:defRPr>
            </a:lvl6pPr>
            <a:lvl7pPr marL="2742915" indent="0" algn="ctr">
              <a:buNone/>
              <a:defRPr>
                <a:solidFill>
                  <a:schemeClr val="tx1">
                    <a:tint val="75000"/>
                  </a:schemeClr>
                </a:solidFill>
              </a:defRPr>
            </a:lvl7pPr>
            <a:lvl8pPr marL="3200068" indent="0" algn="ctr">
              <a:buNone/>
              <a:defRPr>
                <a:solidFill>
                  <a:schemeClr val="tx1">
                    <a:tint val="75000"/>
                  </a:schemeClr>
                </a:solidFill>
              </a:defRPr>
            </a:lvl8pPr>
            <a:lvl9pPr marL="365722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D30C71-AD6A-4767-94B3-F8972B1A4652}" type="datetimeFigureOut">
              <a:rPr lang="en-US" smtClean="0"/>
              <a:t>9/22/2013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3885729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D30C71-AD6A-4767-94B3-F8972B1A4652}" type="datetimeFigureOut">
              <a:rPr lang="en-US" smtClean="0"/>
              <a:t>9/22/2013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4267901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53" indent="0">
              <a:buNone/>
              <a:defRPr sz="1800">
                <a:solidFill>
                  <a:schemeClr val="tx1">
                    <a:tint val="75000"/>
                  </a:schemeClr>
                </a:solidFill>
              </a:defRPr>
            </a:lvl2pPr>
            <a:lvl3pPr marL="914305" indent="0">
              <a:buNone/>
              <a:defRPr sz="1600">
                <a:solidFill>
                  <a:schemeClr val="tx1">
                    <a:tint val="75000"/>
                  </a:schemeClr>
                </a:solidFill>
              </a:defRPr>
            </a:lvl3pPr>
            <a:lvl4pPr marL="1371458" indent="0">
              <a:buNone/>
              <a:defRPr sz="1400">
                <a:solidFill>
                  <a:schemeClr val="tx1">
                    <a:tint val="75000"/>
                  </a:schemeClr>
                </a:solidFill>
              </a:defRPr>
            </a:lvl4pPr>
            <a:lvl5pPr marL="1828610" indent="0">
              <a:buNone/>
              <a:defRPr sz="1400">
                <a:solidFill>
                  <a:schemeClr val="tx1">
                    <a:tint val="75000"/>
                  </a:schemeClr>
                </a:solidFill>
              </a:defRPr>
            </a:lvl5pPr>
            <a:lvl6pPr marL="2285763" indent="0">
              <a:buNone/>
              <a:defRPr sz="1400">
                <a:solidFill>
                  <a:schemeClr val="tx1">
                    <a:tint val="75000"/>
                  </a:schemeClr>
                </a:solidFill>
              </a:defRPr>
            </a:lvl6pPr>
            <a:lvl7pPr marL="2742915" indent="0">
              <a:buNone/>
              <a:defRPr sz="1400">
                <a:solidFill>
                  <a:schemeClr val="tx1">
                    <a:tint val="75000"/>
                  </a:schemeClr>
                </a:solidFill>
              </a:defRPr>
            </a:lvl7pPr>
            <a:lvl8pPr marL="3200068" indent="0">
              <a:buNone/>
              <a:defRPr sz="1400">
                <a:solidFill>
                  <a:schemeClr val="tx1">
                    <a:tint val="75000"/>
                  </a:schemeClr>
                </a:solidFill>
              </a:defRPr>
            </a:lvl8pPr>
            <a:lvl9pPr marL="365722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D30C71-AD6A-4767-94B3-F8972B1A4652}" type="datetimeFigureOut">
              <a:rPr lang="en-US" smtClean="0"/>
              <a:t>9/22/2013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1150150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D30C71-AD6A-4767-94B3-F8972B1A4652}" type="datetimeFigureOut">
              <a:rPr lang="en-US" smtClean="0"/>
              <a:t>9/22/2013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807186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D30C71-AD6A-4767-94B3-F8972B1A4652}" type="datetimeFigureOut">
              <a:rPr lang="en-US" smtClean="0"/>
              <a:t>9/22/2013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2229747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D30C71-AD6A-4767-94B3-F8972B1A4652}" type="datetimeFigureOut">
              <a:rPr lang="en-US" smtClean="0"/>
              <a:t>9/22/2013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600805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D30C71-AD6A-4767-94B3-F8972B1A4652}" type="datetimeFigureOut">
              <a:rPr lang="en-US" smtClean="0"/>
              <a:t>9/22/2013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3152882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D30C71-AD6A-4767-94B3-F8972B1A4652}" type="datetimeFigureOut">
              <a:rPr lang="en-US" smtClean="0"/>
              <a:t>9/22/2013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318530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D30C71-AD6A-4767-94B3-F8972B1A4652}" type="datetimeFigureOut">
              <a:rPr lang="en-US" smtClean="0"/>
              <a:t>9/22/2013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1357913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D30C71-AD6A-4767-94B3-F8972B1A4652}" type="datetimeFigureOut">
              <a:rPr lang="en-US" smtClean="0"/>
              <a:t>9/22/2013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179848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D30C71-AD6A-4767-94B3-F8972B1A4652}" type="datetimeFigureOut">
              <a:rPr lang="en-US" smtClean="0"/>
              <a:t>9/22/2013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D3B4A-45E2-48E7-9330-5BEF57323A1A}" type="slidenum">
              <a:rPr lang="en-US" smtClean="0"/>
              <a:t>‹#›</a:t>
            </a:fld>
            <a:endParaRPr lang="en-US"/>
          </a:p>
        </p:txBody>
      </p:sp>
    </p:spTree>
    <p:extLst>
      <p:ext uri="{BB962C8B-B14F-4D97-AF65-F5344CB8AC3E}">
        <p14:creationId xmlns:p14="http://schemas.microsoft.com/office/powerpoint/2010/main" val="2654268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lvl1pPr>
            <a:lvl2pPr marL="457153" indent="0" algn="ctr">
              <a:buNone/>
              <a:defRPr/>
            </a:lvl2pPr>
            <a:lvl3pPr marL="914305" indent="0" algn="ctr">
              <a:buNone/>
              <a:defRPr/>
            </a:lvl3pPr>
            <a:lvl4pPr marL="1371458" indent="0" algn="ctr">
              <a:buNone/>
              <a:defRPr/>
            </a:lvl4pPr>
            <a:lvl5pPr marL="1828610" indent="0" algn="ctr">
              <a:buNone/>
              <a:defRPr/>
            </a:lvl5pPr>
            <a:lvl6pPr marL="2285763" indent="0" algn="ctr">
              <a:buNone/>
              <a:defRPr/>
            </a:lvl6pPr>
            <a:lvl7pPr marL="2742915" indent="0" algn="ctr">
              <a:buNone/>
              <a:defRPr/>
            </a:lvl7pPr>
            <a:lvl8pPr marL="3200068" indent="0" algn="ctr">
              <a:buNone/>
              <a:defRPr/>
            </a:lvl8pPr>
            <a:lvl9pPr marL="365722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E8CE75D-063A-4294-AC05-812E2C49158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80042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A37E421-A5C6-4F2E-9B73-D06E7C93B4E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72306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53" indent="0">
              <a:buNone/>
              <a:defRPr sz="1800"/>
            </a:lvl2pPr>
            <a:lvl3pPr marL="914305" indent="0">
              <a:buNone/>
              <a:defRPr sz="1600"/>
            </a:lvl3pPr>
            <a:lvl4pPr marL="1371458" indent="0">
              <a:buNone/>
              <a:defRPr sz="1400"/>
            </a:lvl4pPr>
            <a:lvl5pPr marL="1828610" indent="0">
              <a:buNone/>
              <a:defRPr sz="1400"/>
            </a:lvl5pPr>
            <a:lvl6pPr marL="2285763" indent="0">
              <a:buNone/>
              <a:defRPr sz="1400"/>
            </a:lvl6pPr>
            <a:lvl7pPr marL="2742915" indent="0">
              <a:buNone/>
              <a:defRPr sz="1400"/>
            </a:lvl7pPr>
            <a:lvl8pPr marL="3200068" indent="0">
              <a:buNone/>
              <a:defRPr sz="1400"/>
            </a:lvl8pPr>
            <a:lvl9pPr marL="365722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18E895A-C97B-4E68-BE4B-EDD7452A388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17397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2E3778-22D1-4028-917A-47D3B56F9E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38007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7032975-B66F-474C-8A3F-3CC8DEDF224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41740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6306DCD-222B-4CF4-BF8D-EEC3418AFD9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35925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4BFD7BFD-766B-4F70-96C6-C88926E72AC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64330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E4B19FC-898A-427A-872E-EDEED4F1DA8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634889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045C962-8E46-418D-BC46-848B7F3791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77274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8CD1AA1-90E9-45AA-ADC3-3C655EA8467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598320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8D29556-8770-49CF-9399-8F6119655D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8686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0" tIns="45715" rIns="91430" bIns="4571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30" tIns="45715" rIns="91430" bIns="457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30" tIns="45715" rIns="91430" bIns="45715" rtlCol="0" anchor="ctr"/>
          <a:lstStyle>
            <a:lvl1pPr algn="l">
              <a:defRPr sz="1200">
                <a:solidFill>
                  <a:schemeClr val="tx1">
                    <a:tint val="75000"/>
                  </a:schemeClr>
                </a:solidFill>
              </a:defRPr>
            </a:lvl1pPr>
          </a:lstStyle>
          <a:p>
            <a:fld id="{EED30C71-AD6A-4767-94B3-F8972B1A4652}" type="datetimeFigureOut">
              <a:rPr lang="en-US" smtClean="0"/>
              <a:t>9/22/2013</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30" tIns="45715" rIns="91430" bIns="45715"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30" tIns="45715" rIns="91430" bIns="45715" rtlCol="0" anchor="ctr"/>
          <a:lstStyle>
            <a:lvl1pPr algn="r">
              <a:defRPr sz="1200">
                <a:solidFill>
                  <a:schemeClr val="tx1">
                    <a:tint val="75000"/>
                  </a:schemeClr>
                </a:solidFill>
              </a:defRPr>
            </a:lvl1pPr>
          </a:lstStyle>
          <a:p>
            <a:fld id="{61AD3B4A-45E2-48E7-9330-5BEF57323A1A}" type="slidenum">
              <a:rPr lang="en-US" smtClean="0"/>
              <a:t>‹#›</a:t>
            </a:fld>
            <a:endParaRPr lang="en-US"/>
          </a:p>
        </p:txBody>
      </p:sp>
    </p:spTree>
    <p:extLst>
      <p:ext uri="{BB962C8B-B14F-4D97-AF65-F5344CB8AC3E}">
        <p14:creationId xmlns:p14="http://schemas.microsoft.com/office/powerpoint/2010/main" val="389266513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05" rtl="0" eaLnBrk="1" latinLnBrk="0" hangingPunct="1">
        <a:spcBef>
          <a:spcPct val="0"/>
        </a:spcBef>
        <a:buNone/>
        <a:defRPr sz="4400" kern="1200">
          <a:solidFill>
            <a:schemeClr val="tx1"/>
          </a:solidFill>
          <a:latin typeface="+mj-lt"/>
          <a:ea typeface="+mj-ea"/>
          <a:cs typeface="+mj-cs"/>
        </a:defRPr>
      </a:lvl1pPr>
    </p:titleStyle>
    <p:bodyStyle>
      <a:lvl1pPr marL="342865" indent="-342865" algn="l" defTabSz="91430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3" indent="-285720" algn="l" defTabSz="91430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2" indent="-228577" algn="l" defTabSz="91430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34"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8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0"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2"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45"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9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t" anchorCtr="0" compatLnSpc="1">
            <a:prstTxWarp prst="textNoShape">
              <a:avLst/>
            </a:prstTxWarp>
          </a:bodyPr>
          <a:lstStyle>
            <a:lvl1pPr>
              <a:defRPr sz="1400"/>
            </a:lvl1pPr>
          </a:lstStyle>
          <a:p>
            <a:pPr eaLnBrk="0" fontAlgn="base" hangingPunct="0">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30" tIns="45715" rIns="91430" bIns="45715" numCol="1" anchor="t" anchorCtr="0" compatLnSpc="1">
            <a:prstTxWarp prst="textNoShape">
              <a:avLst/>
            </a:prstTxWarp>
          </a:bodyPr>
          <a:lstStyle>
            <a:lvl1pPr algn="r">
              <a:defRPr sz="1400"/>
            </a:lvl1pPr>
          </a:lstStyle>
          <a:p>
            <a:pPr eaLnBrk="0" fontAlgn="base" hangingPunct="0">
              <a:spcBef>
                <a:spcPct val="0"/>
              </a:spcBef>
              <a:spcAft>
                <a:spcPct val="0"/>
              </a:spcAft>
            </a:pPr>
            <a:fld id="{380761FF-7DBF-498A-9C2D-FF2140E9D7F7}" type="slidenum">
              <a:rPr lang="en-US" smtClean="0">
                <a:solidFill>
                  <a:srgbClr val="000000"/>
                </a:solidFill>
              </a:rPr>
              <a:pPr eaLnBrk="0" fontAlgn="base" hangingPunct="0">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28886568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128"/>
        </a:defRPr>
      </a:lvl2pPr>
      <a:lvl3pPr algn="ctr" rtl="0" fontAlgn="base">
        <a:spcBef>
          <a:spcPct val="0"/>
        </a:spcBef>
        <a:spcAft>
          <a:spcPct val="0"/>
        </a:spcAft>
        <a:defRPr sz="4400">
          <a:solidFill>
            <a:schemeClr val="tx2"/>
          </a:solidFill>
          <a:latin typeface="Arial" charset="0"/>
          <a:ea typeface="ＭＳ Ｐゴシック" charset="-128"/>
        </a:defRPr>
      </a:lvl3pPr>
      <a:lvl4pPr algn="ctr" rtl="0" fontAlgn="base">
        <a:spcBef>
          <a:spcPct val="0"/>
        </a:spcBef>
        <a:spcAft>
          <a:spcPct val="0"/>
        </a:spcAft>
        <a:defRPr sz="4400">
          <a:solidFill>
            <a:schemeClr val="tx2"/>
          </a:solidFill>
          <a:latin typeface="Arial" charset="0"/>
          <a:ea typeface="ＭＳ Ｐゴシック" charset="-128"/>
        </a:defRPr>
      </a:lvl4pPr>
      <a:lvl5pPr algn="ctr" rtl="0" fontAlgn="base">
        <a:spcBef>
          <a:spcPct val="0"/>
        </a:spcBef>
        <a:spcAft>
          <a:spcPct val="0"/>
        </a:spcAft>
        <a:defRPr sz="4400">
          <a:solidFill>
            <a:schemeClr val="tx2"/>
          </a:solidFill>
          <a:latin typeface="Arial" charset="0"/>
          <a:ea typeface="ＭＳ Ｐゴシック" charset="-128"/>
        </a:defRPr>
      </a:lvl5pPr>
      <a:lvl6pPr marL="457153" algn="ctr" rtl="0" fontAlgn="base">
        <a:spcBef>
          <a:spcPct val="0"/>
        </a:spcBef>
        <a:spcAft>
          <a:spcPct val="0"/>
        </a:spcAft>
        <a:defRPr sz="4400">
          <a:solidFill>
            <a:schemeClr val="tx2"/>
          </a:solidFill>
          <a:latin typeface="Arial" charset="0"/>
          <a:ea typeface="ＭＳ Ｐゴシック" charset="-128"/>
        </a:defRPr>
      </a:lvl6pPr>
      <a:lvl7pPr marL="914305" algn="ctr" rtl="0" fontAlgn="base">
        <a:spcBef>
          <a:spcPct val="0"/>
        </a:spcBef>
        <a:spcAft>
          <a:spcPct val="0"/>
        </a:spcAft>
        <a:defRPr sz="4400">
          <a:solidFill>
            <a:schemeClr val="tx2"/>
          </a:solidFill>
          <a:latin typeface="Arial" charset="0"/>
          <a:ea typeface="ＭＳ Ｐゴシック" charset="-128"/>
        </a:defRPr>
      </a:lvl7pPr>
      <a:lvl8pPr marL="1371458" algn="ctr" rtl="0" fontAlgn="base">
        <a:spcBef>
          <a:spcPct val="0"/>
        </a:spcBef>
        <a:spcAft>
          <a:spcPct val="0"/>
        </a:spcAft>
        <a:defRPr sz="4400">
          <a:solidFill>
            <a:schemeClr val="tx2"/>
          </a:solidFill>
          <a:latin typeface="Arial" charset="0"/>
          <a:ea typeface="ＭＳ Ｐゴシック" charset="-128"/>
        </a:defRPr>
      </a:lvl8pPr>
      <a:lvl9pPr marL="1828610" algn="ctr" rtl="0" fontAlgn="base">
        <a:spcBef>
          <a:spcPct val="0"/>
        </a:spcBef>
        <a:spcAft>
          <a:spcPct val="0"/>
        </a:spcAft>
        <a:defRPr sz="4400">
          <a:solidFill>
            <a:schemeClr val="tx2"/>
          </a:solidFill>
          <a:latin typeface="Arial" charset="0"/>
          <a:ea typeface="ＭＳ Ｐゴシック" charset="-128"/>
        </a:defRPr>
      </a:lvl9pPr>
    </p:titleStyle>
    <p:bodyStyle>
      <a:lvl1pPr marL="342865" indent="-342865" algn="l" rtl="0" fontAlgn="base">
        <a:spcBef>
          <a:spcPct val="20000"/>
        </a:spcBef>
        <a:spcAft>
          <a:spcPct val="0"/>
        </a:spcAft>
        <a:buChar char="•"/>
        <a:defRPr sz="3200">
          <a:solidFill>
            <a:schemeClr val="tx1"/>
          </a:solidFill>
          <a:latin typeface="+mn-lt"/>
          <a:ea typeface="+mn-ea"/>
          <a:cs typeface="+mn-cs"/>
        </a:defRPr>
      </a:lvl1pPr>
      <a:lvl2pPr marL="742873" indent="-285720" algn="l" rtl="0" fontAlgn="base">
        <a:spcBef>
          <a:spcPct val="20000"/>
        </a:spcBef>
        <a:spcAft>
          <a:spcPct val="0"/>
        </a:spcAft>
        <a:buChar char="–"/>
        <a:defRPr sz="2800">
          <a:solidFill>
            <a:schemeClr val="tx1"/>
          </a:solidFill>
          <a:latin typeface="+mn-lt"/>
          <a:ea typeface="+mn-ea"/>
        </a:defRPr>
      </a:lvl2pPr>
      <a:lvl3pPr marL="1142882" indent="-228577" algn="l" rtl="0" fontAlgn="base">
        <a:spcBef>
          <a:spcPct val="20000"/>
        </a:spcBef>
        <a:spcAft>
          <a:spcPct val="0"/>
        </a:spcAft>
        <a:buChar char="•"/>
        <a:defRPr sz="2400">
          <a:solidFill>
            <a:schemeClr val="tx1"/>
          </a:solidFill>
          <a:latin typeface="+mn-lt"/>
          <a:ea typeface="+mn-ea"/>
        </a:defRPr>
      </a:lvl3pPr>
      <a:lvl4pPr marL="1600034" indent="-228577" algn="l" rtl="0" fontAlgn="base">
        <a:spcBef>
          <a:spcPct val="20000"/>
        </a:spcBef>
        <a:spcAft>
          <a:spcPct val="0"/>
        </a:spcAft>
        <a:buChar char="–"/>
        <a:defRPr sz="2000">
          <a:solidFill>
            <a:schemeClr val="tx1"/>
          </a:solidFill>
          <a:latin typeface="+mn-lt"/>
          <a:ea typeface="+mn-ea"/>
        </a:defRPr>
      </a:lvl4pPr>
      <a:lvl5pPr marL="2057187" indent="-228577" algn="l" rtl="0" fontAlgn="base">
        <a:spcBef>
          <a:spcPct val="20000"/>
        </a:spcBef>
        <a:spcAft>
          <a:spcPct val="0"/>
        </a:spcAft>
        <a:buChar char="»"/>
        <a:defRPr sz="2000">
          <a:solidFill>
            <a:schemeClr val="tx1"/>
          </a:solidFill>
          <a:latin typeface="+mn-lt"/>
          <a:ea typeface="+mn-ea"/>
        </a:defRPr>
      </a:lvl5pPr>
      <a:lvl6pPr marL="2514340" indent="-228577" algn="l" rtl="0" fontAlgn="base">
        <a:spcBef>
          <a:spcPct val="20000"/>
        </a:spcBef>
        <a:spcAft>
          <a:spcPct val="0"/>
        </a:spcAft>
        <a:buChar char="»"/>
        <a:defRPr sz="2000">
          <a:solidFill>
            <a:schemeClr val="tx1"/>
          </a:solidFill>
          <a:latin typeface="+mn-lt"/>
          <a:ea typeface="+mn-ea"/>
        </a:defRPr>
      </a:lvl6pPr>
      <a:lvl7pPr marL="2971492" indent="-228577" algn="l" rtl="0" fontAlgn="base">
        <a:spcBef>
          <a:spcPct val="20000"/>
        </a:spcBef>
        <a:spcAft>
          <a:spcPct val="0"/>
        </a:spcAft>
        <a:buChar char="»"/>
        <a:defRPr sz="2000">
          <a:solidFill>
            <a:schemeClr val="tx1"/>
          </a:solidFill>
          <a:latin typeface="+mn-lt"/>
          <a:ea typeface="+mn-ea"/>
        </a:defRPr>
      </a:lvl7pPr>
      <a:lvl8pPr marL="3428645" indent="-228577" algn="l" rtl="0" fontAlgn="base">
        <a:spcBef>
          <a:spcPct val="20000"/>
        </a:spcBef>
        <a:spcAft>
          <a:spcPct val="0"/>
        </a:spcAft>
        <a:buChar char="»"/>
        <a:defRPr sz="2000">
          <a:solidFill>
            <a:schemeClr val="tx1"/>
          </a:solidFill>
          <a:latin typeface="+mn-lt"/>
          <a:ea typeface="+mn-ea"/>
        </a:defRPr>
      </a:lvl8pPr>
      <a:lvl9pPr marL="3885797" indent="-228577"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153400" cy="639762"/>
          </a:xfrm>
        </p:spPr>
        <p:txBody>
          <a:bodyPr>
            <a:normAutofit fontScale="90000"/>
          </a:bodyPr>
          <a:lstStyle/>
          <a:p>
            <a:r>
              <a:rPr lang="en-US" dirty="0"/>
              <a:t>Instructor: Gayle </a:t>
            </a:r>
            <a:r>
              <a:rPr lang="en-US" dirty="0" err="1"/>
              <a:t>Clemans</a:t>
            </a:r>
            <a:r>
              <a:rPr lang="en-US" dirty="0"/>
              <a:t/>
            </a:r>
            <a:br>
              <a:rPr lang="en-US" dirty="0"/>
            </a:br>
            <a:r>
              <a:rPr lang="en-US" dirty="0"/>
              <a:t/>
            </a:r>
            <a:br>
              <a:rPr lang="en-US" dirty="0"/>
            </a:br>
            <a:r>
              <a:rPr lang="en-US" dirty="0"/>
              <a:t>History of </a:t>
            </a:r>
            <a:r>
              <a:rPr lang="en-US" dirty="0" smtClean="0"/>
              <a:t>Design</a:t>
            </a:r>
            <a:br>
              <a:rPr lang="en-US" dirty="0" smtClean="0"/>
            </a:br>
            <a:r>
              <a:rPr lang="en-US" dirty="0" smtClean="0"/>
              <a:t>1850s-1960s</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19400"/>
            <a:ext cx="4717209" cy="3017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Don is all about appearances, and he sells himself really well,'' says Amy Wells, decorator for the Emmy-winning Mad Men . ''So anything that go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0640" y="2819400"/>
            <a:ext cx="4023360" cy="3017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2500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80" t="15429" r="4847" b="7143"/>
          <a:stretch/>
        </p:blipFill>
        <p:spPr bwMode="auto">
          <a:xfrm>
            <a:off x="3611880" y="1066803"/>
            <a:ext cx="6675120" cy="3392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http://img.auctiva.com/imgdata/1/4/3/3/0/3/webimg/592667127_t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939553"/>
            <a:ext cx="326707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15" y="3962401"/>
            <a:ext cx="3200400" cy="2048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a:spLocks noGrp="1"/>
          </p:cNvSpPr>
          <p:nvPr>
            <p:ph idx="1"/>
          </p:nvPr>
        </p:nvSpPr>
        <p:spPr>
          <a:xfrm>
            <a:off x="-15239" y="91450"/>
            <a:ext cx="2409825" cy="457200"/>
          </a:xfrm>
        </p:spPr>
        <p:txBody>
          <a:bodyPr>
            <a:noAutofit/>
          </a:bodyPr>
          <a:lstStyle/>
          <a:p>
            <a:pPr marL="0" indent="0">
              <a:buNone/>
            </a:pPr>
            <a:r>
              <a:rPr lang="en-US" sz="2000" dirty="0"/>
              <a:t>Godey's Lady's Book, </a:t>
            </a:r>
          </a:p>
          <a:p>
            <a:pPr marL="0" indent="0">
              <a:buNone/>
            </a:pPr>
            <a:r>
              <a:rPr lang="en-US" sz="2000" dirty="0"/>
              <a:t>October 1859</a:t>
            </a:r>
          </a:p>
        </p:txBody>
      </p:sp>
      <p:sp>
        <p:nvSpPr>
          <p:cNvPr id="5" name="TextBox 4"/>
          <p:cNvSpPr txBox="1"/>
          <p:nvPr/>
        </p:nvSpPr>
        <p:spPr>
          <a:xfrm>
            <a:off x="4800600" y="152401"/>
            <a:ext cx="2743200" cy="707886"/>
          </a:xfrm>
          <a:prstGeom prst="rect">
            <a:avLst/>
          </a:prstGeom>
          <a:noFill/>
        </p:spPr>
        <p:txBody>
          <a:bodyPr wrap="square" lIns="91430" tIns="45715" rIns="91430" bIns="45715" rtlCol="0">
            <a:spAutoFit/>
          </a:bodyPr>
          <a:lstStyle/>
          <a:p>
            <a:r>
              <a:rPr lang="en-US" sz="2000" dirty="0"/>
              <a:t>Screenshot, </a:t>
            </a:r>
          </a:p>
          <a:p>
            <a:r>
              <a:rPr lang="en-US" sz="2000" dirty="0"/>
              <a:t>September  6, 2012</a:t>
            </a:r>
          </a:p>
        </p:txBody>
      </p:sp>
    </p:spTree>
    <p:extLst>
      <p:ext uri="{BB962C8B-B14F-4D97-AF65-F5344CB8AC3E}">
        <p14:creationId xmlns:p14="http://schemas.microsoft.com/office/powerpoint/2010/main" val="2541145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228600"/>
            <a:ext cx="8229600" cy="1143000"/>
          </a:xfrm>
        </p:spPr>
        <p:txBody>
          <a:bodyPr>
            <a:normAutofit fontScale="90000"/>
          </a:bodyPr>
          <a:lstStyle/>
          <a:p>
            <a:r>
              <a:rPr lang="en-US" dirty="0" smtClean="0"/>
              <a:t/>
            </a:r>
            <a:br>
              <a:rPr lang="en-US" dirty="0" smtClean="0"/>
            </a:br>
            <a:r>
              <a:rPr lang="en-US" dirty="0" smtClean="0"/>
              <a:t>A Culture of Industry and Progress…and Taste</a:t>
            </a:r>
            <a:r>
              <a:rPr lang="en-US" dirty="0"/>
              <a:t>! </a:t>
            </a:r>
            <a:br>
              <a:rPr lang="en-US" dirty="0"/>
            </a:br>
            <a:endParaRPr lang="en-US" dirty="0"/>
          </a:p>
        </p:txBody>
      </p:sp>
      <p:sp>
        <p:nvSpPr>
          <p:cNvPr id="3" name="Content Placeholder 2"/>
          <p:cNvSpPr>
            <a:spLocks noGrp="1"/>
          </p:cNvSpPr>
          <p:nvPr>
            <p:ph idx="1"/>
          </p:nvPr>
        </p:nvSpPr>
        <p:spPr>
          <a:xfrm>
            <a:off x="6734176" y="2743200"/>
            <a:ext cx="2409825" cy="457200"/>
          </a:xfrm>
        </p:spPr>
        <p:txBody>
          <a:bodyPr>
            <a:noAutofit/>
          </a:bodyPr>
          <a:lstStyle/>
          <a:p>
            <a:pPr marL="0" indent="0">
              <a:buNone/>
            </a:pPr>
            <a:r>
              <a:rPr lang="en-US" sz="2000" dirty="0"/>
              <a:t>Godey's Lady's Book, </a:t>
            </a:r>
          </a:p>
          <a:p>
            <a:pPr marL="0" indent="0">
              <a:buNone/>
            </a:pPr>
            <a:r>
              <a:rPr lang="en-US" sz="2000" dirty="0"/>
              <a:t>October 1859</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1" y="1828800"/>
            <a:ext cx="642937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6813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Relationship between design and  new technology/new materials</a:t>
            </a:r>
          </a:p>
          <a:p>
            <a:pPr marL="0" indent="0">
              <a:buNone/>
            </a:pPr>
            <a:endParaRPr lang="en-US" dirty="0" smtClean="0"/>
          </a:p>
          <a:p>
            <a:r>
              <a:rPr lang="en-US" dirty="0" smtClean="0"/>
              <a:t>Expansion of production</a:t>
            </a:r>
          </a:p>
          <a:p>
            <a:endParaRPr lang="en-US" dirty="0" smtClean="0"/>
          </a:p>
          <a:p>
            <a:r>
              <a:rPr lang="en-US" dirty="0" smtClean="0"/>
              <a:t>Growing demand for goods and furnishings</a:t>
            </a:r>
          </a:p>
          <a:p>
            <a:endParaRPr lang="en-US" dirty="0" smtClean="0"/>
          </a:p>
          <a:p>
            <a:r>
              <a:rPr lang="en-US" dirty="0" smtClean="0"/>
              <a:t>Expanded and elevated role of The Designer</a:t>
            </a:r>
            <a:endParaRPr lang="en-US" dirty="0"/>
          </a:p>
        </p:txBody>
      </p:sp>
    </p:spTree>
    <p:extLst>
      <p:ext uri="{BB962C8B-B14F-4D97-AF65-F5344CB8AC3E}">
        <p14:creationId xmlns:p14="http://schemas.microsoft.com/office/powerpoint/2010/main" val="3685247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p:spPr>
        <p:txBody>
          <a:bodyPr wrap="none" lIns="91430" tIns="45715" rIns="91430" bIns="45715" anchor="ctr"/>
          <a:lstStyle/>
          <a:p>
            <a:pPr eaLnBrk="0" fontAlgn="base" hangingPunct="0">
              <a:spcBef>
                <a:spcPct val="0"/>
              </a:spcBef>
              <a:spcAft>
                <a:spcPct val="0"/>
              </a:spcAft>
            </a:pPr>
            <a:r>
              <a:rPr lang="en-US" sz="2400" dirty="0">
                <a:solidFill>
                  <a:srgbClr val="000000"/>
                </a:solidFill>
              </a:rPr>
              <a:t>lithograph by Currier &amp; Ives</a:t>
            </a:r>
          </a:p>
        </p:txBody>
      </p:sp>
      <p:sp>
        <p:nvSpPr>
          <p:cNvPr id="2" name="Content Placeholder 1"/>
          <p:cNvSpPr>
            <a:spLocks noGrp="1"/>
          </p:cNvSpPr>
          <p:nvPr>
            <p:ph idx="1"/>
          </p:nvPr>
        </p:nvSpPr>
        <p:spPr/>
        <p:txBody>
          <a:bodyPr/>
          <a:lstStyle/>
          <a:p>
            <a:endParaRPr lang="en-US" dirty="0"/>
          </a:p>
        </p:txBody>
      </p:sp>
      <p:pic>
        <p:nvPicPr>
          <p:cNvPr id="11266" name="Picture 2" descr="The Progress of the Century: The Lightning Steam Press, the Electric Telegraph, the Locomotive and the Steamboat, pub. by Currier &amp; Ives, 1876 (litho) (b&amp;w photo)"/>
          <p:cNvPicPr>
            <a:picLocks noChangeAspect="1" noChangeArrowheads="1"/>
          </p:cNvPicPr>
          <p:nvPr/>
        </p:nvPicPr>
        <p:blipFill rotWithShape="1">
          <a:blip r:embed="rId3">
            <a:extLst>
              <a:ext uri="{28A0092B-C50C-407E-A947-70E740481C1C}">
                <a14:useLocalDpi xmlns:a14="http://schemas.microsoft.com/office/drawing/2010/main" val="0"/>
              </a:ext>
            </a:extLst>
          </a:blip>
          <a:srcRect b="4042"/>
          <a:stretch/>
        </p:blipFill>
        <p:spPr bwMode="auto">
          <a:xfrm>
            <a:off x="1272333" y="731520"/>
            <a:ext cx="6599333" cy="5176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727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p:spPr>
        <p:txBody>
          <a:bodyPr wrap="none" lIns="91430" tIns="45715" rIns="91430" bIns="45715" anchor="ctr"/>
          <a:lstStyle/>
          <a:p>
            <a:pPr eaLnBrk="0" fontAlgn="base" hangingPunct="0">
              <a:spcBef>
                <a:spcPct val="0"/>
              </a:spcBef>
              <a:spcAft>
                <a:spcPct val="0"/>
              </a:spcAft>
            </a:pPr>
            <a:r>
              <a:rPr lang="en-US" sz="2400" dirty="0" smtClean="0">
                <a:solidFill>
                  <a:srgbClr val="000000"/>
                </a:solidFill>
              </a:rPr>
              <a:t>lithograph by Currier &amp; Ives</a:t>
            </a:r>
            <a:endParaRPr lang="en-US" sz="2400" dirty="0">
              <a:solidFill>
                <a:srgbClr val="000000"/>
              </a:solidFill>
            </a:endParaRPr>
          </a:p>
        </p:txBody>
      </p:sp>
      <p:sp>
        <p:nvSpPr>
          <p:cNvPr id="5123" name="Rectangle 3"/>
          <p:cNvSpPr>
            <a:spLocks noGrp="1" noChangeArrowheads="1"/>
          </p:cNvSpPr>
          <p:nvPr>
            <p:ph type="body" idx="1"/>
          </p:nvPr>
        </p:nvSpPr>
        <p:spPr>
          <a:xfrm>
            <a:off x="5029200" y="228600"/>
            <a:ext cx="4191000" cy="6629400"/>
          </a:xfrm>
        </p:spPr>
        <p:txBody>
          <a:bodyPr/>
          <a:lstStyle/>
          <a:p>
            <a:pPr>
              <a:buFontTx/>
              <a:buNone/>
            </a:pPr>
            <a:r>
              <a:rPr lang="en-US" sz="2200" dirty="0">
                <a:solidFill>
                  <a:schemeClr val="bg1"/>
                </a:solidFill>
              </a:rPr>
              <a:t>	The Industrial Revolution generated a totally new social structure in America and Europe. </a:t>
            </a:r>
          </a:p>
          <a:p>
            <a:pPr>
              <a:buFontTx/>
              <a:buNone/>
            </a:pPr>
            <a:r>
              <a:rPr lang="en-US" sz="2200" dirty="0">
                <a:solidFill>
                  <a:schemeClr val="bg1"/>
                </a:solidFill>
              </a:rPr>
              <a:t>	</a:t>
            </a:r>
          </a:p>
          <a:p>
            <a:pPr>
              <a:buFontTx/>
              <a:buNone/>
            </a:pPr>
            <a:r>
              <a:rPr lang="en-US" sz="2200" dirty="0">
                <a:solidFill>
                  <a:schemeClr val="bg1"/>
                </a:solidFill>
              </a:rPr>
              <a:t>	The forces of industrialization and urbanization dictated a new way of life for the population as a whole. </a:t>
            </a:r>
          </a:p>
          <a:p>
            <a:pPr>
              <a:buFontTx/>
              <a:buNone/>
            </a:pPr>
            <a:endParaRPr lang="en-US" sz="2200" dirty="0">
              <a:solidFill>
                <a:schemeClr val="bg1"/>
              </a:solidFill>
            </a:endParaRPr>
          </a:p>
          <a:p>
            <a:pPr>
              <a:buFontTx/>
              <a:buNone/>
            </a:pPr>
            <a:r>
              <a:rPr lang="en-US" sz="2200" dirty="0">
                <a:solidFill>
                  <a:schemeClr val="bg1"/>
                </a:solidFill>
              </a:rPr>
              <a:t>	</a:t>
            </a:r>
            <a:endParaRPr lang="en-US" sz="2400" dirty="0">
              <a:solidFill>
                <a:schemeClr val="bg1"/>
              </a:solidFill>
              <a:latin typeface="Verdana" charset="0"/>
            </a:endParaRPr>
          </a:p>
        </p:txBody>
      </p:sp>
      <p:pic>
        <p:nvPicPr>
          <p:cNvPr id="12290" name="Picture 2" descr="The Progress of the Century: The Lightning Steam Press, the Electric Telegraph, the Locomotive and the Steamboat, pub. by Currier &amp; Ives, 1876 (litho) (b&amp;w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4921538"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4793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9560" y="152400"/>
            <a:ext cx="5029200" cy="3218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The Progress of the Century: The Lightning Steam Press, the Electric Telegraph, the Locomotive and the Steamboat, pub. by Currier &amp; Ives, 1876 (litho) (b&amp;w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06505"/>
            <a:ext cx="4921538"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97833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descr="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7605713"/>
          </a:xfrm>
          <a:prstGeom prst="rect">
            <a:avLst/>
          </a:prstGeom>
          <a:noFill/>
          <a:extLst>
            <a:ext uri="{909E8E84-426E-40DD-AFC4-6F175D3DCCD1}">
              <a14:hiddenFill xmlns:a14="http://schemas.microsoft.com/office/drawing/2010/main">
                <a:solidFill>
                  <a:srgbClr val="FFFFFF"/>
                </a:solidFill>
              </a14:hiddenFill>
            </a:ext>
          </a:extLst>
        </p:spPr>
      </p:pic>
      <p:sp>
        <p:nvSpPr>
          <p:cNvPr id="7174" name="Rectangle 6"/>
          <p:cNvSpPr>
            <a:spLocks noChangeArrowheads="1"/>
          </p:cNvSpPr>
          <p:nvPr/>
        </p:nvSpPr>
        <p:spPr bwMode="auto">
          <a:xfrm>
            <a:off x="4572000" y="0"/>
            <a:ext cx="4572000" cy="7696200"/>
          </a:xfrm>
          <a:prstGeom prst="rect">
            <a:avLst/>
          </a:prstGeom>
          <a:solidFill>
            <a:schemeClr val="tx2"/>
          </a:solidFill>
          <a:ln w="9525">
            <a:solidFill>
              <a:schemeClr val="tx1"/>
            </a:solidFill>
            <a:miter lim="800000"/>
            <a:headEnd/>
            <a:tailEnd/>
          </a:ln>
        </p:spPr>
        <p:txBody>
          <a:bodyPr wrap="none" lIns="91430" tIns="45715" rIns="91430" bIns="45715" anchor="ctr"/>
          <a:lstStyle/>
          <a:p>
            <a:endParaRPr lang="en-US"/>
          </a:p>
        </p:txBody>
      </p:sp>
      <p:sp>
        <p:nvSpPr>
          <p:cNvPr id="7171" name="Rectangle 3"/>
          <p:cNvSpPr>
            <a:spLocks noGrp="1" noChangeArrowheads="1"/>
          </p:cNvSpPr>
          <p:nvPr>
            <p:ph type="body" idx="1"/>
          </p:nvPr>
        </p:nvSpPr>
        <p:spPr>
          <a:xfrm>
            <a:off x="4724400" y="533400"/>
            <a:ext cx="4267200" cy="6591300"/>
          </a:xfrm>
        </p:spPr>
        <p:txBody>
          <a:bodyPr>
            <a:normAutofit fontScale="92500" lnSpcReduction="20000"/>
          </a:bodyPr>
          <a:lstStyle/>
          <a:p>
            <a:pPr>
              <a:lnSpc>
                <a:spcPct val="90000"/>
              </a:lnSpc>
              <a:buFontTx/>
              <a:buNone/>
            </a:pPr>
            <a:r>
              <a:rPr lang="en-US" dirty="0">
                <a:solidFill>
                  <a:schemeClr val="bg1"/>
                </a:solidFill>
              </a:rPr>
              <a:t>	</a:t>
            </a:r>
            <a:r>
              <a:rPr lang="en-US" sz="3000" dirty="0">
                <a:solidFill>
                  <a:schemeClr val="bg1"/>
                </a:solidFill>
              </a:rPr>
              <a:t>By the mid-nineteenth century, Britain led the world in terms of trade and enjoyed great prosperity. </a:t>
            </a:r>
            <a:endParaRPr lang="en-US" sz="3000" dirty="0" smtClean="0">
              <a:solidFill>
                <a:schemeClr val="bg1"/>
              </a:solidFill>
            </a:endParaRPr>
          </a:p>
          <a:p>
            <a:pPr>
              <a:lnSpc>
                <a:spcPct val="90000"/>
              </a:lnSpc>
              <a:buFontTx/>
              <a:buNone/>
            </a:pPr>
            <a:endParaRPr lang="en-US" sz="3000" dirty="0" smtClean="0">
              <a:solidFill>
                <a:schemeClr val="bg1"/>
              </a:solidFill>
            </a:endParaRPr>
          </a:p>
          <a:p>
            <a:pPr>
              <a:lnSpc>
                <a:spcPct val="90000"/>
              </a:lnSpc>
              <a:buFontTx/>
              <a:buNone/>
            </a:pPr>
            <a:r>
              <a:rPr lang="en-US" sz="3000" dirty="0" smtClean="0">
                <a:solidFill>
                  <a:schemeClr val="bg1"/>
                </a:solidFill>
              </a:rPr>
              <a:t>	America and many European nations also experienced increased industrialism and capitalism.</a:t>
            </a:r>
          </a:p>
          <a:p>
            <a:pPr>
              <a:lnSpc>
                <a:spcPct val="90000"/>
              </a:lnSpc>
              <a:buFontTx/>
              <a:buNone/>
            </a:pPr>
            <a:endParaRPr lang="en-US" sz="3000" dirty="0">
              <a:solidFill>
                <a:schemeClr val="bg1"/>
              </a:solidFill>
            </a:endParaRPr>
          </a:p>
          <a:p>
            <a:pPr>
              <a:lnSpc>
                <a:spcPct val="90000"/>
              </a:lnSpc>
              <a:buFontTx/>
              <a:buNone/>
            </a:pPr>
            <a:r>
              <a:rPr lang="en-US" sz="3000" dirty="0" smtClean="0">
                <a:solidFill>
                  <a:schemeClr val="bg1"/>
                </a:solidFill>
              </a:rPr>
              <a:t>	The </a:t>
            </a:r>
            <a:r>
              <a:rPr lang="en-US" sz="3000" dirty="0">
                <a:solidFill>
                  <a:schemeClr val="bg1"/>
                </a:solidFill>
              </a:rPr>
              <a:t>foundation of a capitalist economy spawned a thriving middle class anxious to express its new found prosperity in terms of visual culture.</a:t>
            </a:r>
          </a:p>
        </p:txBody>
      </p:sp>
    </p:spTree>
    <p:extLst>
      <p:ext uri="{BB962C8B-B14F-4D97-AF65-F5344CB8AC3E}">
        <p14:creationId xmlns:p14="http://schemas.microsoft.com/office/powerpoint/2010/main" val="31687674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914400"/>
            <a:ext cx="5762625"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6984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82041"/>
            <a:ext cx="8305800" cy="2971800"/>
          </a:xfrm>
        </p:spPr>
        <p:txBody>
          <a:bodyPr>
            <a:noAutofit/>
          </a:bodyPr>
          <a:lstStyle/>
          <a:p>
            <a:pPr algn="l"/>
            <a:r>
              <a:rPr lang="en-US" sz="3200" dirty="0"/>
              <a:t>1793, invention of cotton gin by Eli Whitney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early 1800s, introduction of steam power to spinning</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1841" y="4295776"/>
            <a:ext cx="3810000"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2" y="1066800"/>
            <a:ext cx="3757131" cy="256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41035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pPr algn="l"/>
            <a:r>
              <a:rPr lang="en-US" sz="3100" dirty="0"/>
              <a:t>Steam-powered cylinder presses were </a:t>
            </a:r>
            <a:r>
              <a:rPr lang="en-US" sz="3100" dirty="0" smtClean="0"/>
              <a:t>used both </a:t>
            </a:r>
            <a:r>
              <a:rPr lang="en-US" sz="3100" dirty="0"/>
              <a:t>in paper printing and in fabric printing</a:t>
            </a:r>
            <a:r>
              <a:rPr lang="en-US" dirty="0"/>
              <a:t/>
            </a:r>
            <a:br>
              <a:rPr lang="en-US" dirty="0"/>
            </a:br>
            <a:endParaRPr lang="en-US"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 y="2047875"/>
            <a:ext cx="295275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8520" y="3352800"/>
            <a:ext cx="6096000"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284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1"/>
            <a:ext cx="5181600" cy="5745163"/>
          </a:xfrm>
        </p:spPr>
        <p:txBody>
          <a:bodyPr>
            <a:normAutofit fontScale="85000" lnSpcReduction="20000"/>
          </a:bodyPr>
          <a:lstStyle/>
          <a:p>
            <a:r>
              <a:rPr lang="en-US" dirty="0" smtClean="0"/>
              <a:t>Printed </a:t>
            </a:r>
            <a:r>
              <a:rPr lang="en-US" dirty="0"/>
              <a:t>cottons were at the center of the Industrial Revolution in fabrics. </a:t>
            </a:r>
            <a:endParaRPr lang="en-US" dirty="0" smtClean="0"/>
          </a:p>
          <a:p>
            <a:endParaRPr lang="en-US" dirty="0"/>
          </a:p>
          <a:p>
            <a:r>
              <a:rPr lang="en-US" dirty="0" smtClean="0"/>
              <a:t>Many </a:t>
            </a:r>
            <a:r>
              <a:rPr lang="en-US" dirty="0"/>
              <a:t>more printed patterns and colors became available</a:t>
            </a:r>
            <a:r>
              <a:rPr lang="en-US" dirty="0" smtClean="0"/>
              <a:t>.</a:t>
            </a:r>
          </a:p>
          <a:p>
            <a:endParaRPr lang="en-US" dirty="0" smtClean="0"/>
          </a:p>
          <a:p>
            <a:r>
              <a:rPr lang="en-US" dirty="0" smtClean="0"/>
              <a:t>Improved </a:t>
            </a:r>
            <a:r>
              <a:rPr lang="en-US" dirty="0"/>
              <a:t>transportation and communications combined with lower costs to allow fashions to be more widely adopted by those in the middle and lower classes, and encouraged fashions to change more quickly than before.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152400"/>
            <a:ext cx="3162300"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2293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1789</TotalTime>
  <Words>137</Words>
  <Application>Microsoft Office PowerPoint</Application>
  <PresentationFormat>On-screen Show (4:3)</PresentationFormat>
  <Paragraphs>37</Paragraphs>
  <Slides>12</Slides>
  <Notes>3</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Blank Presentation</vt:lpstr>
      <vt:lpstr>Instructor: Gayle Clemans  History of Design 1850s-1960s</vt:lpstr>
      <vt:lpstr>PowerPoint Presentation</vt:lpstr>
      <vt:lpstr> A Culture of Industry and Progress…and Taste!  </vt:lpstr>
      <vt:lpstr>PowerPoint Presentation</vt:lpstr>
      <vt:lpstr>PowerPoint Presentation</vt:lpstr>
      <vt:lpstr>PowerPoint Presentation</vt:lpstr>
      <vt:lpstr>PowerPoint Presentation</vt:lpstr>
      <vt:lpstr>PowerPoint Presentation</vt:lpstr>
      <vt:lpstr>PowerPoint Presentation</vt:lpstr>
      <vt:lpstr>1793, invention of cotton gin by Eli Whitney        early 1800s, introduction of steam power to spinning</vt:lpstr>
      <vt:lpstr>Steam-powered cylinder presses were used both in paper printing and in fabric printing </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Design  DE 337</dc:title>
  <dc:creator>Charlie Bear</dc:creator>
  <cp:lastModifiedBy>Charlie Bear</cp:lastModifiedBy>
  <cp:revision>123</cp:revision>
  <dcterms:created xsi:type="dcterms:W3CDTF">2012-09-02T18:29:00Z</dcterms:created>
  <dcterms:modified xsi:type="dcterms:W3CDTF">2013-09-22T17:51:17Z</dcterms:modified>
</cp:coreProperties>
</file>