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doc" ContentType="application/msword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4"/>
  </p:notesMasterIdLst>
  <p:sldIdLst>
    <p:sldId id="402" r:id="rId2"/>
    <p:sldId id="404" r:id="rId3"/>
    <p:sldId id="355" r:id="rId4"/>
    <p:sldId id="260" r:id="rId5"/>
    <p:sldId id="401" r:id="rId6"/>
    <p:sldId id="400" r:id="rId7"/>
    <p:sldId id="395" r:id="rId8"/>
    <p:sldId id="394" r:id="rId9"/>
    <p:sldId id="405" r:id="rId10"/>
    <p:sldId id="354" r:id="rId11"/>
    <p:sldId id="375" r:id="rId12"/>
    <p:sldId id="267" r:id="rId13"/>
    <p:sldId id="283" r:id="rId14"/>
    <p:sldId id="285" r:id="rId15"/>
    <p:sldId id="411" r:id="rId16"/>
    <p:sldId id="386" r:id="rId17"/>
    <p:sldId id="387" r:id="rId18"/>
    <p:sldId id="389" r:id="rId19"/>
    <p:sldId id="412" r:id="rId20"/>
    <p:sldId id="385" r:id="rId21"/>
    <p:sldId id="407" r:id="rId22"/>
    <p:sldId id="408" r:id="rId23"/>
    <p:sldId id="409" r:id="rId24"/>
    <p:sldId id="358" r:id="rId25"/>
    <p:sldId id="413" r:id="rId26"/>
    <p:sldId id="374" r:id="rId27"/>
    <p:sldId id="373" r:id="rId28"/>
    <p:sldId id="415" r:id="rId29"/>
    <p:sldId id="414" r:id="rId30"/>
    <p:sldId id="416" r:id="rId31"/>
    <p:sldId id="371" r:id="rId32"/>
    <p:sldId id="410" r:id="rId33"/>
    <p:sldId id="397" r:id="rId34"/>
    <p:sldId id="399" r:id="rId35"/>
    <p:sldId id="398" r:id="rId36"/>
    <p:sldId id="372" r:id="rId37"/>
    <p:sldId id="357" r:id="rId38"/>
    <p:sldId id="299" r:id="rId39"/>
    <p:sldId id="298" r:id="rId40"/>
    <p:sldId id="300" r:id="rId41"/>
    <p:sldId id="352" r:id="rId42"/>
    <p:sldId id="272" r:id="rId43"/>
  </p:sldIdLst>
  <p:sldSz cx="9144000" cy="6858000" type="screen4x3"/>
  <p:notesSz cx="6858000" cy="9144000"/>
  <p:defaultTextStyle>
    <a:defPPr>
      <a:defRPr lang="en-US"/>
    </a:defPPr>
    <a:lvl1pPr marL="0" algn="l" defTabSz="914305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153" algn="l" defTabSz="914305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305" algn="l" defTabSz="914305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458" algn="l" defTabSz="914305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610" algn="l" defTabSz="914305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5763" algn="l" defTabSz="914305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2915" algn="l" defTabSz="914305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068" algn="l" defTabSz="914305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220" algn="l" defTabSz="914305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EA68B"/>
    <a:srgbClr val="7E9684"/>
    <a:srgbClr val="E9EDEA"/>
    <a:srgbClr val="339933"/>
    <a:srgbClr val="00CC66"/>
    <a:srgbClr val="CC0000"/>
    <a:srgbClr val="800000"/>
    <a:srgbClr val="990000"/>
    <a:srgbClr val="009999"/>
    <a:srgbClr val="0033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956" autoAdjust="0"/>
    <p:restoredTop sz="94660"/>
  </p:normalViewPr>
  <p:slideViewPr>
    <p:cSldViewPr>
      <p:cViewPr varScale="1">
        <p:scale>
          <a:sx n="50" d="100"/>
          <a:sy n="50" d="100"/>
        </p:scale>
        <p:origin x="-1090" y="-77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sorterViewPr>
    <p:cViewPr>
      <p:scale>
        <a:sx n="100" d="100"/>
        <a:sy n="100" d="100"/>
      </p:scale>
      <p:origin x="0" y="5328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8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6A4DABA-67E8-4C8A-998B-0A6B85248A50}" type="datetimeFigureOut">
              <a:rPr lang="en-US" smtClean="0"/>
              <a:t>9/22/2013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3DAFC72-0BC5-4984-951B-52F43AB3DD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322854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30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153" algn="l" defTabSz="91430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305" algn="l" defTabSz="91430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458" algn="l" defTabSz="91430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610" algn="l" defTabSz="91430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5763" algn="l" defTabSz="91430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2915" algn="l" defTabSz="91430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068" algn="l" defTabSz="91430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220" algn="l" defTabSz="91430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5"/>
          <p:cNvSpPr>
            <a:spLocks noGrp="1" noChangeArrowheads="1"/>
          </p:cNvSpPr>
          <p:nvPr>
            <p:ph type="sldNum" sz="quarter"/>
          </p:nvPr>
        </p:nvSpPr>
        <p:spPr/>
        <p:txBody>
          <a:bodyPr/>
          <a:lstStyle>
            <a:lvl1pPr eaLnBrk="0">
              <a:tabLst>
                <a:tab pos="649628" algn="l"/>
                <a:tab pos="1299256" algn="l"/>
                <a:tab pos="1948884" algn="l"/>
                <a:tab pos="2598511" algn="l"/>
              </a:tabLst>
              <a:defRPr sz="22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eaLnBrk="0">
              <a:tabLst>
                <a:tab pos="649628" algn="l"/>
                <a:tab pos="1299256" algn="l"/>
                <a:tab pos="1948884" algn="l"/>
                <a:tab pos="2598511" algn="l"/>
              </a:tabLst>
              <a:defRPr sz="22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eaLnBrk="0">
              <a:tabLst>
                <a:tab pos="649628" algn="l"/>
                <a:tab pos="1299256" algn="l"/>
                <a:tab pos="1948884" algn="l"/>
                <a:tab pos="2598511" algn="l"/>
              </a:tabLst>
              <a:defRPr sz="22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eaLnBrk="0">
              <a:tabLst>
                <a:tab pos="649628" algn="l"/>
                <a:tab pos="1299256" algn="l"/>
                <a:tab pos="1948884" algn="l"/>
                <a:tab pos="2598511" algn="l"/>
              </a:tabLst>
              <a:defRPr sz="22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eaLnBrk="0">
              <a:tabLst>
                <a:tab pos="649628" algn="l"/>
                <a:tab pos="1299256" algn="l"/>
                <a:tab pos="1948884" algn="l"/>
                <a:tab pos="2598511" algn="l"/>
              </a:tabLst>
              <a:defRPr sz="22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256602" indent="-205146" defTabSz="410291" eaLnBrk="0" fontAlgn="base" hangingPunct="0">
              <a:lnSpc>
                <a:spcPct val="96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649628" algn="l"/>
                <a:tab pos="1299256" algn="l"/>
                <a:tab pos="1948884" algn="l"/>
                <a:tab pos="2598511" algn="l"/>
              </a:tabLst>
              <a:defRPr sz="22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666893" indent="-205146" defTabSz="410291" eaLnBrk="0" fontAlgn="base" hangingPunct="0">
              <a:lnSpc>
                <a:spcPct val="96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649628" algn="l"/>
                <a:tab pos="1299256" algn="l"/>
                <a:tab pos="1948884" algn="l"/>
                <a:tab pos="2598511" algn="l"/>
              </a:tabLst>
              <a:defRPr sz="22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077185" indent="-205146" defTabSz="410291" eaLnBrk="0" fontAlgn="base" hangingPunct="0">
              <a:lnSpc>
                <a:spcPct val="96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649628" algn="l"/>
                <a:tab pos="1299256" algn="l"/>
                <a:tab pos="1948884" algn="l"/>
                <a:tab pos="2598511" algn="l"/>
              </a:tabLst>
              <a:defRPr sz="22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487476" indent="-205146" defTabSz="410291" eaLnBrk="0" fontAlgn="base" hangingPunct="0">
              <a:lnSpc>
                <a:spcPct val="96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649628" algn="l"/>
                <a:tab pos="1299256" algn="l"/>
                <a:tab pos="1948884" algn="l"/>
                <a:tab pos="2598511" algn="l"/>
              </a:tabLst>
              <a:defRPr sz="22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>
              <a:defRPr/>
            </a:pPr>
            <a:fld id="{4ACC033E-1F18-4D54-A582-C425FAE712A0}" type="slidenum">
              <a:rPr lang="en-GB" sz="1100">
                <a:solidFill>
                  <a:srgbClr val="000000"/>
                </a:solidFill>
                <a:latin typeface="Times New Roman" pitchFamily="18" charset="0"/>
              </a:rPr>
              <a:pPr eaLnBrk="1">
                <a:defRPr/>
              </a:pPr>
              <a:t>18</a:t>
            </a:fld>
            <a:endParaRPr lang="en-GB" sz="110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55297" name="Text Box 1"/>
          <p:cNvSpPr txBox="1">
            <a:spLocks noGrp="1" noRot="1" noChangeAspect="1" noChangeArrowheads="1"/>
          </p:cNvSpPr>
          <p:nvPr>
            <p:ph type="sldImg"/>
          </p:nvPr>
        </p:nvSpPr>
        <p:spPr>
          <a:xfrm>
            <a:off x="947738" y="623888"/>
            <a:ext cx="4154487" cy="3116262"/>
          </a:xfrm>
          <a:solidFill>
            <a:srgbClr val="FFFFFF"/>
          </a:solidFill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</a:extLst>
        </p:spPr>
      </p:sp>
      <p:sp>
        <p:nvSpPr>
          <p:cNvPr id="55298" name="Text Box 2"/>
          <p:cNvSpPr txBox="1">
            <a:spLocks noGrp="1" noChangeArrowheads="1"/>
          </p:cNvSpPr>
          <p:nvPr>
            <p:ph type="body" idx="1"/>
          </p:nvPr>
        </p:nvSpPr>
        <p:spPr>
          <a:xfrm>
            <a:off x="806824" y="3948546"/>
            <a:ext cx="4412316" cy="3726295"/>
          </a:xfrm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en-US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5"/>
          <p:cNvSpPr>
            <a:spLocks noGrp="1" noChangeArrowheads="1"/>
          </p:cNvSpPr>
          <p:nvPr>
            <p:ph type="sldNum" sz="quarter"/>
          </p:nvPr>
        </p:nvSpPr>
        <p:spPr/>
        <p:txBody>
          <a:bodyPr/>
          <a:lstStyle>
            <a:lvl1pPr eaLnBrk="0">
              <a:tabLst>
                <a:tab pos="649628" algn="l"/>
                <a:tab pos="1299256" algn="l"/>
                <a:tab pos="1948884" algn="l"/>
                <a:tab pos="2598511" algn="l"/>
              </a:tabLst>
              <a:defRPr sz="22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eaLnBrk="0">
              <a:tabLst>
                <a:tab pos="649628" algn="l"/>
                <a:tab pos="1299256" algn="l"/>
                <a:tab pos="1948884" algn="l"/>
                <a:tab pos="2598511" algn="l"/>
              </a:tabLst>
              <a:defRPr sz="22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eaLnBrk="0">
              <a:tabLst>
                <a:tab pos="649628" algn="l"/>
                <a:tab pos="1299256" algn="l"/>
                <a:tab pos="1948884" algn="l"/>
                <a:tab pos="2598511" algn="l"/>
              </a:tabLst>
              <a:defRPr sz="22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eaLnBrk="0">
              <a:tabLst>
                <a:tab pos="649628" algn="l"/>
                <a:tab pos="1299256" algn="l"/>
                <a:tab pos="1948884" algn="l"/>
                <a:tab pos="2598511" algn="l"/>
              </a:tabLst>
              <a:defRPr sz="22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eaLnBrk="0">
              <a:tabLst>
                <a:tab pos="649628" algn="l"/>
                <a:tab pos="1299256" algn="l"/>
                <a:tab pos="1948884" algn="l"/>
                <a:tab pos="2598511" algn="l"/>
              </a:tabLst>
              <a:defRPr sz="22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256602" indent="-205146" defTabSz="410291" eaLnBrk="0" fontAlgn="base" hangingPunct="0">
              <a:lnSpc>
                <a:spcPct val="96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649628" algn="l"/>
                <a:tab pos="1299256" algn="l"/>
                <a:tab pos="1948884" algn="l"/>
                <a:tab pos="2598511" algn="l"/>
              </a:tabLst>
              <a:defRPr sz="22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666893" indent="-205146" defTabSz="410291" eaLnBrk="0" fontAlgn="base" hangingPunct="0">
              <a:lnSpc>
                <a:spcPct val="96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649628" algn="l"/>
                <a:tab pos="1299256" algn="l"/>
                <a:tab pos="1948884" algn="l"/>
                <a:tab pos="2598511" algn="l"/>
              </a:tabLst>
              <a:defRPr sz="22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077185" indent="-205146" defTabSz="410291" eaLnBrk="0" fontAlgn="base" hangingPunct="0">
              <a:lnSpc>
                <a:spcPct val="96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649628" algn="l"/>
                <a:tab pos="1299256" algn="l"/>
                <a:tab pos="1948884" algn="l"/>
                <a:tab pos="2598511" algn="l"/>
              </a:tabLst>
              <a:defRPr sz="22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487476" indent="-205146" defTabSz="410291" eaLnBrk="0" fontAlgn="base" hangingPunct="0">
              <a:lnSpc>
                <a:spcPct val="96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649628" algn="l"/>
                <a:tab pos="1299256" algn="l"/>
                <a:tab pos="1948884" algn="l"/>
                <a:tab pos="2598511" algn="l"/>
              </a:tabLst>
              <a:defRPr sz="22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>
              <a:defRPr/>
            </a:pPr>
            <a:fld id="{18F6201B-3E45-487E-9EE8-703CFBEFCA55}" type="slidenum">
              <a:rPr lang="en-GB" sz="1100">
                <a:solidFill>
                  <a:srgbClr val="000000"/>
                </a:solidFill>
                <a:latin typeface="Times New Roman" pitchFamily="18" charset="0"/>
              </a:rPr>
              <a:pPr eaLnBrk="1">
                <a:defRPr/>
              </a:pPr>
              <a:t>20</a:t>
            </a:fld>
            <a:endParaRPr lang="en-GB" sz="110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54273" name="Text Box 1"/>
          <p:cNvSpPr txBox="1">
            <a:spLocks noGrp="1" noRot="1" noChangeAspect="1" noChangeArrowheads="1"/>
          </p:cNvSpPr>
          <p:nvPr>
            <p:ph type="sldImg"/>
          </p:nvPr>
        </p:nvSpPr>
        <p:spPr>
          <a:xfrm>
            <a:off x="947738" y="623888"/>
            <a:ext cx="4154487" cy="3116262"/>
          </a:xfrm>
          <a:solidFill>
            <a:srgbClr val="FFFFFF"/>
          </a:solidFill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</a:extLst>
        </p:spPr>
      </p:sp>
      <p:sp>
        <p:nvSpPr>
          <p:cNvPr id="54274" name="Text Box 2"/>
          <p:cNvSpPr txBox="1">
            <a:spLocks noGrp="1" noChangeArrowheads="1"/>
          </p:cNvSpPr>
          <p:nvPr>
            <p:ph type="body" idx="1"/>
          </p:nvPr>
        </p:nvSpPr>
        <p:spPr>
          <a:xfrm>
            <a:off x="806824" y="3948546"/>
            <a:ext cx="4412316" cy="3726295"/>
          </a:xfrm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en-US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11CF3F5-B8C4-4778-B819-CE7A69A04BEA}" type="slidenum">
              <a:rPr lang="en-US">
                <a:solidFill>
                  <a:prstClr val="black"/>
                </a:solidFill>
              </a:rPr>
              <a:pPr/>
              <a:t>41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153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6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1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15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0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45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61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76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291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06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2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D30C71-AD6A-4767-94B3-F8972B1A4652}" type="datetimeFigureOut">
              <a:rPr lang="en-US" smtClean="0"/>
              <a:t>9/22/2013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AD3B4A-45E2-48E7-9330-5BEF57323A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57290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D30C71-AD6A-4767-94B3-F8972B1A4652}" type="datetimeFigureOut">
              <a:rPr lang="en-US" smtClean="0"/>
              <a:t>9/22/2013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AD3B4A-45E2-48E7-9330-5BEF57323A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79012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1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4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153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05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458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61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76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2915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068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22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D30C71-AD6A-4767-94B3-F8972B1A4652}" type="datetimeFigureOut">
              <a:rPr lang="en-US" smtClean="0"/>
              <a:t>9/22/2013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AD3B4A-45E2-48E7-9330-5BEF57323A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01503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D30C71-AD6A-4767-94B3-F8972B1A4652}" type="datetimeFigureOut">
              <a:rPr lang="en-US" smtClean="0"/>
              <a:t>9/22/2013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AD3B4A-45E2-48E7-9330-5BEF57323A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71860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4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53" indent="0">
              <a:buNone/>
              <a:defRPr sz="2000" b="1"/>
            </a:lvl2pPr>
            <a:lvl3pPr marL="914305" indent="0">
              <a:buNone/>
              <a:defRPr sz="1800" b="1"/>
            </a:lvl3pPr>
            <a:lvl4pPr marL="1371458" indent="0">
              <a:buNone/>
              <a:defRPr sz="1600" b="1"/>
            </a:lvl4pPr>
            <a:lvl5pPr marL="1828610" indent="0">
              <a:buNone/>
              <a:defRPr sz="1600" b="1"/>
            </a:lvl5pPr>
            <a:lvl6pPr marL="2285763" indent="0">
              <a:buNone/>
              <a:defRPr sz="1600" b="1"/>
            </a:lvl6pPr>
            <a:lvl7pPr marL="2742915" indent="0">
              <a:buNone/>
              <a:defRPr sz="1600" b="1"/>
            </a:lvl7pPr>
            <a:lvl8pPr marL="3200068" indent="0">
              <a:buNone/>
              <a:defRPr sz="1600" b="1"/>
            </a:lvl8pPr>
            <a:lvl9pPr marL="365722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4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53" indent="0">
              <a:buNone/>
              <a:defRPr sz="2000" b="1"/>
            </a:lvl2pPr>
            <a:lvl3pPr marL="914305" indent="0">
              <a:buNone/>
              <a:defRPr sz="1800" b="1"/>
            </a:lvl3pPr>
            <a:lvl4pPr marL="1371458" indent="0">
              <a:buNone/>
              <a:defRPr sz="1600" b="1"/>
            </a:lvl4pPr>
            <a:lvl5pPr marL="1828610" indent="0">
              <a:buNone/>
              <a:defRPr sz="1600" b="1"/>
            </a:lvl5pPr>
            <a:lvl6pPr marL="2285763" indent="0">
              <a:buNone/>
              <a:defRPr sz="1600" b="1"/>
            </a:lvl6pPr>
            <a:lvl7pPr marL="2742915" indent="0">
              <a:buNone/>
              <a:defRPr sz="1600" b="1"/>
            </a:lvl7pPr>
            <a:lvl8pPr marL="3200068" indent="0">
              <a:buNone/>
              <a:defRPr sz="1600" b="1"/>
            </a:lvl8pPr>
            <a:lvl9pPr marL="365722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D30C71-AD6A-4767-94B3-F8972B1A4652}" type="datetimeFigureOut">
              <a:rPr lang="en-US" smtClean="0"/>
              <a:t>9/22/2013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AD3B4A-45E2-48E7-9330-5BEF57323A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97479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D30C71-AD6A-4767-94B3-F8972B1A4652}" type="datetimeFigureOut">
              <a:rPr lang="en-US" smtClean="0"/>
              <a:t>9/22/2013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AD3B4A-45E2-48E7-9330-5BEF57323A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08052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D30C71-AD6A-4767-94B3-F8972B1A4652}" type="datetimeFigureOut">
              <a:rPr lang="en-US" smtClean="0"/>
              <a:t>9/22/2013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AD3B4A-45E2-48E7-9330-5BEF57323A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28826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1" y="273051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435101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153" indent="0">
              <a:buNone/>
              <a:defRPr sz="1200"/>
            </a:lvl2pPr>
            <a:lvl3pPr marL="914305" indent="0">
              <a:buNone/>
              <a:defRPr sz="1000"/>
            </a:lvl3pPr>
            <a:lvl4pPr marL="1371458" indent="0">
              <a:buNone/>
              <a:defRPr sz="900"/>
            </a:lvl4pPr>
            <a:lvl5pPr marL="1828610" indent="0">
              <a:buNone/>
              <a:defRPr sz="900"/>
            </a:lvl5pPr>
            <a:lvl6pPr marL="2285763" indent="0">
              <a:buNone/>
              <a:defRPr sz="900"/>
            </a:lvl6pPr>
            <a:lvl7pPr marL="2742915" indent="0">
              <a:buNone/>
              <a:defRPr sz="900"/>
            </a:lvl7pPr>
            <a:lvl8pPr marL="3200068" indent="0">
              <a:buNone/>
              <a:defRPr sz="900"/>
            </a:lvl8pPr>
            <a:lvl9pPr marL="365722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D30C71-AD6A-4767-94B3-F8972B1A4652}" type="datetimeFigureOut">
              <a:rPr lang="en-US" smtClean="0"/>
              <a:t>9/22/2013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AD3B4A-45E2-48E7-9330-5BEF57323A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5309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153" indent="0">
              <a:buNone/>
              <a:defRPr sz="2800"/>
            </a:lvl2pPr>
            <a:lvl3pPr marL="914305" indent="0">
              <a:buNone/>
              <a:defRPr sz="2400"/>
            </a:lvl3pPr>
            <a:lvl4pPr marL="1371458" indent="0">
              <a:buNone/>
              <a:defRPr sz="2000"/>
            </a:lvl4pPr>
            <a:lvl5pPr marL="1828610" indent="0">
              <a:buNone/>
              <a:defRPr sz="2000"/>
            </a:lvl5pPr>
            <a:lvl6pPr marL="2285763" indent="0">
              <a:buNone/>
              <a:defRPr sz="2000"/>
            </a:lvl6pPr>
            <a:lvl7pPr marL="2742915" indent="0">
              <a:buNone/>
              <a:defRPr sz="2000"/>
            </a:lvl7pPr>
            <a:lvl8pPr marL="3200068" indent="0">
              <a:buNone/>
              <a:defRPr sz="2000"/>
            </a:lvl8pPr>
            <a:lvl9pPr marL="365722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153" indent="0">
              <a:buNone/>
              <a:defRPr sz="1200"/>
            </a:lvl2pPr>
            <a:lvl3pPr marL="914305" indent="0">
              <a:buNone/>
              <a:defRPr sz="1000"/>
            </a:lvl3pPr>
            <a:lvl4pPr marL="1371458" indent="0">
              <a:buNone/>
              <a:defRPr sz="900"/>
            </a:lvl4pPr>
            <a:lvl5pPr marL="1828610" indent="0">
              <a:buNone/>
              <a:defRPr sz="900"/>
            </a:lvl5pPr>
            <a:lvl6pPr marL="2285763" indent="0">
              <a:buNone/>
              <a:defRPr sz="900"/>
            </a:lvl6pPr>
            <a:lvl7pPr marL="2742915" indent="0">
              <a:buNone/>
              <a:defRPr sz="900"/>
            </a:lvl7pPr>
            <a:lvl8pPr marL="3200068" indent="0">
              <a:buNone/>
              <a:defRPr sz="900"/>
            </a:lvl8pPr>
            <a:lvl9pPr marL="365722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D30C71-AD6A-4767-94B3-F8972B1A4652}" type="datetimeFigureOut">
              <a:rPr lang="en-US" smtClean="0"/>
              <a:t>9/22/2013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AD3B4A-45E2-48E7-9330-5BEF57323A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79136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D30C71-AD6A-4767-94B3-F8972B1A4652}" type="datetimeFigureOut">
              <a:rPr lang="en-US" smtClean="0"/>
              <a:t>9/22/2013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AD3B4A-45E2-48E7-9330-5BEF57323A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8485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1" y="274639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D30C71-AD6A-4767-94B3-F8972B1A4652}" type="datetimeFigureOut">
              <a:rPr lang="en-US" smtClean="0"/>
              <a:t>9/22/2013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AD3B4A-45E2-48E7-9330-5BEF57323A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42680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30" tIns="45715" rIns="91430" bIns="45715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1"/>
            <a:ext cx="8229600" cy="4525963"/>
          </a:xfrm>
          <a:prstGeom prst="rect">
            <a:avLst/>
          </a:prstGeom>
        </p:spPr>
        <p:txBody>
          <a:bodyPr vert="horz" lIns="91430" tIns="45715" rIns="91430" bIns="45715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1"/>
            <a:ext cx="2133600" cy="365125"/>
          </a:xfrm>
          <a:prstGeom prst="rect">
            <a:avLst/>
          </a:prstGeom>
        </p:spPr>
        <p:txBody>
          <a:bodyPr vert="horz" lIns="91430" tIns="45715" rIns="91430" bIns="45715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D30C71-AD6A-4767-94B3-F8972B1A4652}" type="datetimeFigureOut">
              <a:rPr lang="en-US" smtClean="0"/>
              <a:t>9/22/2013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1"/>
            <a:ext cx="2895600" cy="365125"/>
          </a:xfrm>
          <a:prstGeom prst="rect">
            <a:avLst/>
          </a:prstGeom>
        </p:spPr>
        <p:txBody>
          <a:bodyPr vert="horz" lIns="91430" tIns="45715" rIns="91430" bIns="45715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1"/>
            <a:ext cx="2133600" cy="365125"/>
          </a:xfrm>
          <a:prstGeom prst="rect">
            <a:avLst/>
          </a:prstGeom>
        </p:spPr>
        <p:txBody>
          <a:bodyPr vert="horz" lIns="91430" tIns="45715" rIns="91430" bIns="45715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1AD3B4A-45E2-48E7-9330-5BEF57323A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2665138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305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865" indent="-342865" algn="l" defTabSz="914305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873" indent="-285720" algn="l" defTabSz="914305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882" indent="-228577" algn="l" defTabSz="914305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034" indent="-228577" algn="l" defTabSz="914305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187" indent="-228577" algn="l" defTabSz="914305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340" indent="-228577" algn="l" defTabSz="914305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492" indent="-228577" algn="l" defTabSz="914305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645" indent="-228577" algn="l" defTabSz="914305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797" indent="-228577" algn="l" defTabSz="914305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53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05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458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610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763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915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68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220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7" Type="http://schemas.openxmlformats.org/officeDocument/2006/relationships/image" Target="../media/image28.e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Microsoft_Word_97_-_2003_Document1.doc"/><Relationship Id="rId5" Type="http://schemas.openxmlformats.org/officeDocument/2006/relationships/oleObject" Target="../embeddings/oleObject1.bin"/><Relationship Id="rId4" Type="http://schemas.openxmlformats.org/officeDocument/2006/relationships/hyperlink" Target="http://www.youtube.com/watch?v=G8cCS3o62iI" TargetMode="Externa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9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3.jpeg"/><Relationship Id="rId4" Type="http://schemas.openxmlformats.org/officeDocument/2006/relationships/image" Target="../media/image52.jpeg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e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4836" y="449898"/>
            <a:ext cx="8229600" cy="4525963"/>
          </a:xfrm>
        </p:spPr>
        <p:txBody>
          <a:bodyPr>
            <a:normAutofit/>
          </a:bodyPr>
          <a:lstStyle/>
          <a:p>
            <a:r>
              <a:rPr lang="en-US" dirty="0" smtClean="0"/>
              <a:t>Rise of consumerism</a:t>
            </a:r>
          </a:p>
          <a:p>
            <a:r>
              <a:rPr lang="en-US" dirty="0" smtClean="0"/>
              <a:t>Transition from making to buying</a:t>
            </a:r>
          </a:p>
          <a:p>
            <a:r>
              <a:rPr lang="en-US" dirty="0" smtClean="0"/>
              <a:t>Transformation </a:t>
            </a:r>
            <a:r>
              <a:rPr lang="en-US" dirty="0"/>
              <a:t>of retail shopping</a:t>
            </a:r>
          </a:p>
          <a:p>
            <a:endParaRPr lang="en-US" dirty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 </a:t>
            </a:r>
          </a:p>
          <a:p>
            <a:endParaRPr lang="en-US" dirty="0"/>
          </a:p>
        </p:txBody>
      </p:sp>
      <p:pic>
        <p:nvPicPr>
          <p:cNvPr id="9218" name="Picture 2" descr="http://victorianparis.files.wordpress.com/2011/01/au-bon-marche2.jpg?w=471&amp;h=26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857" y="2362199"/>
            <a:ext cx="5646143" cy="39319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52160" y="2987041"/>
            <a:ext cx="3291840" cy="24688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854414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685800"/>
            <a:ext cx="4572000" cy="2398394"/>
          </a:xfrm>
        </p:spPr>
        <p:txBody>
          <a:bodyPr>
            <a:normAutofit/>
          </a:bodyPr>
          <a:lstStyle/>
          <a:p>
            <a:pPr marL="457153" lvl="1" indent="0">
              <a:buNone/>
            </a:pPr>
            <a:r>
              <a:rPr lang="en-US" dirty="0"/>
              <a:t>T</a:t>
            </a:r>
            <a:r>
              <a:rPr lang="en-US" dirty="0" smtClean="0"/>
              <a:t>in containers</a:t>
            </a:r>
          </a:p>
          <a:p>
            <a:pPr marL="457153" lvl="1" indent="0">
              <a:buNone/>
            </a:pPr>
            <a:endParaRPr lang="en-US" dirty="0"/>
          </a:p>
          <a:p>
            <a:pPr marL="457153" lvl="1" indent="0">
              <a:buNone/>
            </a:pPr>
            <a:endParaRPr lang="en-US" dirty="0" smtClean="0"/>
          </a:p>
          <a:p>
            <a:pPr marL="457153" lvl="1" indent="0">
              <a:buNone/>
            </a:pPr>
            <a:r>
              <a:rPr lang="en-US" dirty="0" smtClean="0"/>
              <a:t>		Paper labels</a:t>
            </a:r>
            <a:endParaRPr lang="en-US" dirty="0"/>
          </a:p>
        </p:txBody>
      </p:sp>
      <p:pic>
        <p:nvPicPr>
          <p:cNvPr id="1638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9000" y="2895600"/>
            <a:ext cx="5715000" cy="480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38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28600"/>
            <a:ext cx="5238750" cy="3067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275135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How do you encourage this new buying public to buy?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81832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304800"/>
            <a:ext cx="3028950" cy="48463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62600" y="457200"/>
            <a:ext cx="3276600" cy="2400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6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05500" y="3657600"/>
            <a:ext cx="2667000" cy="2514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68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90850" y="5486400"/>
            <a:ext cx="2571750" cy="1152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110644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5400" y="533400"/>
            <a:ext cx="3829050" cy="61264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290" name="Picture 2" descr="http://www.rzuser.uni-heidelberg.de/%7Eel6/presentations/pres_c2_hoa/19thand20thadvertising-Dateien/image004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21" y="2057400"/>
            <a:ext cx="4389117" cy="34747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640080" y="1231613"/>
            <a:ext cx="3352800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-457056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Rosemary Hair Dressing</a:t>
            </a:r>
            <a:b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</a:b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Harper's Weekly, March 26, 1859</a:t>
            </a:r>
            <a:r>
              <a:rPr kumimoji="0" lang="en-US" sz="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074920" y="91440"/>
            <a:ext cx="1676400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1886</a:t>
            </a:r>
            <a:endParaRPr lang="en-US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121645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6800" y="304800"/>
            <a:ext cx="3829050" cy="61264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256136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5400" y="838200"/>
            <a:ext cx="2965044" cy="457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2" descr="http://flyingdreams.home.mindspring.com/nickpearssoap.jpg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0600" y="838200"/>
            <a:ext cx="2921405" cy="457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66914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52402"/>
            <a:ext cx="4297680" cy="65097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02480" y="2087879"/>
            <a:ext cx="4618305" cy="33832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923550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09775" y="1143000"/>
            <a:ext cx="5124450" cy="457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7560381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43400" y="3398522"/>
            <a:ext cx="4663440" cy="30405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700" y="1325636"/>
            <a:ext cx="3657600" cy="27472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5181600" y="2746772"/>
            <a:ext cx="4191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“Editorial” image of cushion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762000" y="228600"/>
            <a:ext cx="2667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advertisement purchased by business owner for  display in a periodical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591800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2554" y="3429000"/>
            <a:ext cx="8509372" cy="32918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315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6760" y="228600"/>
            <a:ext cx="7680960" cy="29800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686053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064000" cy="508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2994" y="121920"/>
            <a:ext cx="3421006" cy="457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4" descr="http://img.auctiva.com/imgdata/1/4/3/3/0/3/webimg/592667127_tp.jpg"/>
          <p:cNvPicPr>
            <a:picLocks noGrp="1" noChangeAspect="1" noChangeArrowheads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95600" y="4114800"/>
            <a:ext cx="3267075" cy="2857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963941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228601"/>
            <a:ext cx="7924800" cy="487363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en-US" dirty="0" smtClean="0"/>
              <a:t>John Parry, London Street Scene, watercolor 30 x 43 in., 1835</a:t>
            </a:r>
            <a:endParaRPr lang="en-US" dirty="0"/>
          </a:p>
        </p:txBody>
      </p:sp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817246"/>
            <a:ext cx="7620000" cy="6010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783923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" y="-914400"/>
            <a:ext cx="9525000" cy="11664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311668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762001"/>
            <a:ext cx="8229600" cy="5364164"/>
          </a:xfrm>
        </p:spPr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en-US" dirty="0" smtClean="0"/>
              <a:t>To look for:</a:t>
            </a:r>
          </a:p>
          <a:p>
            <a:pPr marL="0" indent="0">
              <a:buNone/>
            </a:pPr>
            <a:endParaRPr lang="en-US" dirty="0" smtClean="0"/>
          </a:p>
          <a:p>
            <a:r>
              <a:rPr lang="en-US" dirty="0" smtClean="0"/>
              <a:t>Slab Serif</a:t>
            </a:r>
          </a:p>
          <a:p>
            <a:r>
              <a:rPr lang="en-US" dirty="0" smtClean="0"/>
              <a:t>Fat Face</a:t>
            </a:r>
          </a:p>
          <a:p>
            <a:r>
              <a:rPr lang="en-US" dirty="0" smtClean="0"/>
              <a:t>Sans Serif</a:t>
            </a:r>
          </a:p>
          <a:p>
            <a:r>
              <a:rPr lang="en-US" dirty="0" smtClean="0"/>
              <a:t>Reversing </a:t>
            </a:r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dirty="0" smtClean="0"/>
              <a:t>(white letters on black  - or other color - 	  	  background)</a:t>
            </a:r>
          </a:p>
          <a:p>
            <a:pPr lvl="0"/>
            <a:r>
              <a:rPr lang="en-US" dirty="0" smtClean="0"/>
              <a:t>Shadowing</a:t>
            </a:r>
          </a:p>
          <a:p>
            <a:pPr lvl="0"/>
            <a:r>
              <a:rPr lang="en-US" dirty="0" smtClean="0"/>
              <a:t>Outlining</a:t>
            </a:r>
          </a:p>
          <a:p>
            <a:pPr lvl="0"/>
            <a:r>
              <a:rPr lang="en-US" dirty="0" smtClean="0"/>
              <a:t>Weighty, solid appearance</a:t>
            </a:r>
          </a:p>
          <a:p>
            <a:pPr lvl="0"/>
            <a:r>
              <a:rPr lang="en-US" dirty="0"/>
              <a:t>V</a:t>
            </a:r>
            <a:r>
              <a:rPr lang="en-US" dirty="0" smtClean="0"/>
              <a:t>ertical </a:t>
            </a:r>
            <a:r>
              <a:rPr lang="en-US" dirty="0"/>
              <a:t>stress</a:t>
            </a:r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3278112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http://cdn.ilovetypography.com/img/egyptian-slab-serif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00"/>
          <a:stretch/>
        </p:blipFill>
        <p:spPr bwMode="auto">
          <a:xfrm>
            <a:off x="1463040" y="990600"/>
            <a:ext cx="5715000" cy="55778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905000" y="304800"/>
            <a:ext cx="3124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Slab Serif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311081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fat face (photo by Michi)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856"/>
          <a:stretch/>
        </p:blipFill>
        <p:spPr bwMode="auto">
          <a:xfrm>
            <a:off x="1295400" y="1981200"/>
            <a:ext cx="6337048" cy="31851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828800" y="914400"/>
            <a:ext cx="3124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Slab Serif – Fat Face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2250259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Rectangle 1"/>
          <p:cNvSpPr>
            <a:spLocks noGrp="1" noChangeArrowheads="1"/>
          </p:cNvSpPr>
          <p:nvPr>
            <p:ph type="title" idx="4294967295"/>
          </p:nvPr>
        </p:nvSpPr>
        <p:spPr>
          <a:xfrm>
            <a:off x="304801" y="-381000"/>
            <a:ext cx="8610599" cy="2380218"/>
          </a:xfrm>
          <a:noFill/>
        </p:spPr>
        <p:txBody>
          <a:bodyPr lIns="81639" tIns="42452" rIns="81639" bIns="42452">
            <a:normAutofit/>
          </a:bodyPr>
          <a:lstStyle/>
          <a:p>
            <a:pPr algn="l"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  <a:defRPr/>
            </a:pPr>
            <a:r>
              <a:rPr lang="en-US" sz="2000" dirty="0" smtClean="0"/>
              <a:t>Includes    </a:t>
            </a:r>
            <a:r>
              <a:rPr lang="en-US" sz="2000" dirty="0" smtClean="0">
                <a:solidFill>
                  <a:schemeClr val="bg2">
                    <a:lumMod val="10000"/>
                    <a:lumOff val="90000"/>
                  </a:schemeClr>
                </a:solidFill>
              </a:rPr>
              <a:t>Sans-serif    </a:t>
            </a:r>
            <a:r>
              <a:rPr lang="en-US" sz="2000" dirty="0"/>
              <a:t>	</a:t>
            </a:r>
            <a:br>
              <a:rPr lang="en-US" sz="2000" dirty="0"/>
            </a:br>
            <a:r>
              <a:rPr lang="en-US" sz="2000" dirty="0" smtClean="0"/>
              <a:t>	</a:t>
            </a:r>
            <a:br>
              <a:rPr lang="en-US" sz="2000" dirty="0" smtClean="0"/>
            </a:br>
            <a:r>
              <a:rPr lang="en-US" sz="2000" dirty="0" smtClean="0"/>
              <a:t>Can you spot it? </a:t>
            </a:r>
          </a:p>
        </p:txBody>
      </p:sp>
      <p:pic>
        <p:nvPicPr>
          <p:cNvPr id="10262" name="Picture 2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19400" y="1600200"/>
            <a:ext cx="6465034" cy="53035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1"/>
          <p:cNvSpPr/>
          <p:nvPr/>
        </p:nvSpPr>
        <p:spPr>
          <a:xfrm>
            <a:off x="304801" y="3429000"/>
            <a:ext cx="23622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advertisement </a:t>
            </a:r>
            <a:r>
              <a:rPr lang="en-US" dirty="0" smtClean="0"/>
              <a:t>for a “The Field.”  </a:t>
            </a:r>
          </a:p>
          <a:p>
            <a:r>
              <a:rPr lang="en-US" dirty="0" smtClean="0"/>
              <a:t>Ad was published in a magazine, 1853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38760231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14500" y="1285875"/>
            <a:ext cx="5715000" cy="428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908064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body" idx="4294967295"/>
          </p:nvPr>
        </p:nvSpPr>
        <p:spPr>
          <a:xfrm>
            <a:off x="228600" y="1981200"/>
            <a:ext cx="7062720" cy="5334000"/>
          </a:xfrm>
        </p:spPr>
        <p:txBody>
          <a:bodyPr lIns="81639" tIns="42452" rIns="81639" bIns="42452">
            <a:normAutofit/>
          </a:bodyPr>
          <a:lstStyle/>
          <a:p>
            <a:pPr marL="308165" indent="-308165">
              <a:lnSpc>
                <a:spcPct val="90000"/>
              </a:lnSpc>
              <a:spcBef>
                <a:spcPts val="454"/>
              </a:spcBef>
              <a:spcAft>
                <a:spcPct val="0"/>
              </a:spcAft>
              <a:buClr>
                <a:srgbClr val="0A0600"/>
              </a:buClr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</a:tabLst>
              <a:defRPr/>
            </a:pPr>
            <a:r>
              <a:rPr lang="en-US" sz="2000" dirty="0"/>
              <a:t>Improvements to printing </a:t>
            </a:r>
            <a:r>
              <a:rPr lang="en-US" sz="2000" dirty="0" smtClean="0"/>
              <a:t>processes</a:t>
            </a:r>
            <a:r>
              <a:rPr lang="en-US" sz="2000" dirty="0"/>
              <a:t> </a:t>
            </a:r>
            <a:r>
              <a:rPr lang="en-US" sz="2000" dirty="0" smtClean="0"/>
              <a:t>:</a:t>
            </a:r>
          </a:p>
          <a:p>
            <a:pPr marL="0" indent="0">
              <a:lnSpc>
                <a:spcPct val="90000"/>
              </a:lnSpc>
              <a:spcBef>
                <a:spcPts val="454"/>
              </a:spcBef>
              <a:spcAft>
                <a:spcPct val="0"/>
              </a:spcAft>
              <a:buClr>
                <a:srgbClr val="0A0600"/>
              </a:buClr>
              <a:buNone/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</a:tabLst>
              <a:defRPr/>
            </a:pPr>
            <a:r>
              <a:rPr lang="en-US" sz="2000" dirty="0" smtClean="0"/>
              <a:t>	steam-power, </a:t>
            </a:r>
            <a:r>
              <a:rPr lang="en-US" sz="2000" dirty="0"/>
              <a:t>cylinder presses, continuous –feed presses.</a:t>
            </a:r>
          </a:p>
          <a:p>
            <a:pPr marL="308165" indent="-308165">
              <a:lnSpc>
                <a:spcPct val="90000"/>
              </a:lnSpc>
              <a:spcBef>
                <a:spcPts val="454"/>
              </a:spcBef>
              <a:spcAft>
                <a:spcPct val="0"/>
              </a:spcAft>
              <a:buClr>
                <a:srgbClr val="0A0600"/>
              </a:buClr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</a:tabLst>
              <a:defRPr/>
            </a:pPr>
            <a:endParaRPr lang="en-US" sz="2000" dirty="0"/>
          </a:p>
          <a:p>
            <a:pPr marL="308165" indent="-308165">
              <a:lnSpc>
                <a:spcPct val="90000"/>
              </a:lnSpc>
              <a:spcBef>
                <a:spcPts val="454"/>
              </a:spcBef>
              <a:spcAft>
                <a:spcPct val="0"/>
              </a:spcAft>
              <a:buClr>
                <a:srgbClr val="0A0600"/>
              </a:buClr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</a:tabLst>
              <a:defRPr/>
            </a:pPr>
            <a:r>
              <a:rPr lang="en-US" sz="2000" dirty="0" smtClean="0"/>
              <a:t>Paper-making </a:t>
            </a:r>
            <a:r>
              <a:rPr lang="en-US" sz="2000" dirty="0"/>
              <a:t>machines</a:t>
            </a:r>
          </a:p>
          <a:p>
            <a:pPr marL="308165" indent="-308165">
              <a:lnSpc>
                <a:spcPct val="90000"/>
              </a:lnSpc>
              <a:spcBef>
                <a:spcPts val="454"/>
              </a:spcBef>
              <a:spcAft>
                <a:spcPct val="0"/>
              </a:spcAft>
              <a:buClr>
                <a:srgbClr val="0A0600"/>
              </a:buClr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</a:tabLst>
              <a:defRPr/>
            </a:pPr>
            <a:endParaRPr lang="en-US" sz="2000" dirty="0" smtClean="0"/>
          </a:p>
          <a:p>
            <a:pPr marL="308165" indent="-308165">
              <a:lnSpc>
                <a:spcPct val="90000"/>
              </a:lnSpc>
              <a:spcBef>
                <a:spcPts val="454"/>
              </a:spcBef>
              <a:spcAft>
                <a:spcPct val="0"/>
              </a:spcAft>
              <a:buClr>
                <a:srgbClr val="0A0600"/>
              </a:buClr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</a:tabLst>
              <a:defRPr/>
            </a:pPr>
            <a:r>
              <a:rPr lang="en-US" sz="2000" dirty="0" smtClean="0"/>
              <a:t>Mechanized typography (vs. setting </a:t>
            </a:r>
            <a:r>
              <a:rPr lang="en-US" sz="2000" dirty="0"/>
              <a:t>type by </a:t>
            </a:r>
            <a:r>
              <a:rPr lang="en-US" sz="2000" dirty="0" smtClean="0"/>
              <a:t>hand) </a:t>
            </a:r>
          </a:p>
          <a:p>
            <a:pPr marL="0" indent="0">
              <a:lnSpc>
                <a:spcPct val="90000"/>
              </a:lnSpc>
              <a:spcBef>
                <a:spcPts val="454"/>
              </a:spcBef>
              <a:spcAft>
                <a:spcPct val="0"/>
              </a:spcAft>
              <a:buClr>
                <a:srgbClr val="0A0600"/>
              </a:buClr>
              <a:buNone/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</a:tabLst>
              <a:defRPr/>
            </a:pPr>
            <a:r>
              <a:rPr lang="en-US" sz="2000" dirty="0"/>
              <a:t>	</a:t>
            </a:r>
            <a:r>
              <a:rPr lang="en-US" sz="2000" dirty="0" smtClean="0"/>
              <a:t>as with the Linotype  -  </a:t>
            </a:r>
          </a:p>
          <a:p>
            <a:pPr marL="0" indent="0">
              <a:lnSpc>
                <a:spcPct val="90000"/>
              </a:lnSpc>
              <a:spcBef>
                <a:spcPts val="454"/>
              </a:spcBef>
              <a:spcAft>
                <a:spcPct val="0"/>
              </a:spcAft>
              <a:buClr>
                <a:srgbClr val="0A0600"/>
              </a:buClr>
              <a:buNone/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</a:tabLst>
              <a:defRPr/>
            </a:pPr>
            <a:r>
              <a:rPr lang="en-US" sz="2000" dirty="0"/>
              <a:t>	</a:t>
            </a:r>
            <a:r>
              <a:rPr lang="en-US" sz="1800" dirty="0" smtClean="0"/>
              <a:t>Typewriter </a:t>
            </a:r>
            <a:r>
              <a:rPr lang="en-US" sz="1800" dirty="0"/>
              <a:t>like </a:t>
            </a:r>
            <a:r>
              <a:rPr lang="en-US" sz="1800" dirty="0" smtClean="0"/>
              <a:t>keys</a:t>
            </a:r>
          </a:p>
          <a:p>
            <a:pPr marL="400008" lvl="1" indent="0">
              <a:lnSpc>
                <a:spcPct val="90000"/>
              </a:lnSpc>
              <a:spcBef>
                <a:spcPts val="454"/>
              </a:spcBef>
              <a:spcAft>
                <a:spcPct val="0"/>
              </a:spcAft>
              <a:buClr>
                <a:srgbClr val="0A0600"/>
              </a:buClr>
              <a:buNone/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</a:tabLst>
              <a:defRPr/>
            </a:pPr>
            <a:r>
              <a:rPr lang="en-US" sz="1800" dirty="0" smtClean="0"/>
              <a:t>	released </a:t>
            </a:r>
            <a:r>
              <a:rPr lang="en-US" sz="1800" dirty="0"/>
              <a:t>a matrix that was put in a line </a:t>
            </a:r>
            <a:endParaRPr lang="en-US" sz="1800" dirty="0" smtClean="0"/>
          </a:p>
          <a:p>
            <a:pPr marL="400008" lvl="1" indent="0">
              <a:lnSpc>
                <a:spcPct val="90000"/>
              </a:lnSpc>
              <a:spcBef>
                <a:spcPts val="454"/>
              </a:spcBef>
              <a:spcAft>
                <a:spcPct val="0"/>
              </a:spcAft>
              <a:buClr>
                <a:srgbClr val="0A0600"/>
              </a:buClr>
              <a:buNone/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</a:tabLst>
              <a:defRPr/>
            </a:pPr>
            <a:r>
              <a:rPr lang="en-US" sz="1800" dirty="0"/>
              <a:t>	</a:t>
            </a:r>
            <a:r>
              <a:rPr lang="en-US" sz="1800" dirty="0" smtClean="0"/>
              <a:t>and </a:t>
            </a:r>
            <a:r>
              <a:rPr lang="en-US" sz="1800" dirty="0"/>
              <a:t>filled with melted </a:t>
            </a:r>
            <a:r>
              <a:rPr lang="en-US" sz="1800" dirty="0" smtClean="0"/>
              <a:t>lead, creating  type!</a:t>
            </a:r>
          </a:p>
          <a:p>
            <a:pPr marL="400008" lvl="1" indent="0">
              <a:lnSpc>
                <a:spcPct val="90000"/>
              </a:lnSpc>
              <a:spcBef>
                <a:spcPts val="454"/>
              </a:spcBef>
              <a:spcAft>
                <a:spcPct val="0"/>
              </a:spcAft>
              <a:buClr>
                <a:srgbClr val="0A0600"/>
              </a:buClr>
              <a:buNone/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</a:tabLst>
              <a:defRPr/>
            </a:pPr>
            <a:r>
              <a:rPr lang="en-US" sz="1800" dirty="0"/>
              <a:t>	</a:t>
            </a:r>
            <a:endParaRPr lang="en-US" sz="1800" dirty="0" smtClean="0"/>
          </a:p>
          <a:p>
            <a:pPr marL="400008" lvl="1" indent="0">
              <a:lnSpc>
                <a:spcPct val="90000"/>
              </a:lnSpc>
              <a:spcBef>
                <a:spcPts val="454"/>
              </a:spcBef>
              <a:spcAft>
                <a:spcPct val="0"/>
              </a:spcAft>
              <a:buClr>
                <a:srgbClr val="0A0600"/>
              </a:buClr>
              <a:buNone/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</a:tabLst>
              <a:defRPr/>
            </a:pPr>
            <a:r>
              <a:rPr lang="nb-NO" sz="1800" dirty="0" smtClean="0">
                <a:hlinkClick r:id="rId4"/>
              </a:rPr>
              <a:t>http</a:t>
            </a:r>
            <a:r>
              <a:rPr lang="nb-NO" sz="1800" dirty="0">
                <a:hlinkClick r:id="rId4"/>
              </a:rPr>
              <a:t>://</a:t>
            </a:r>
            <a:r>
              <a:rPr lang="nb-NO" sz="1800" dirty="0" smtClean="0">
                <a:hlinkClick r:id="rId4"/>
              </a:rPr>
              <a:t>www.youtube.com/watch?v=G8cCS3o62iI</a:t>
            </a:r>
            <a:endParaRPr lang="nb-NO" sz="1800" dirty="0" smtClean="0"/>
          </a:p>
          <a:p>
            <a:pPr marL="400008" lvl="1" indent="0">
              <a:lnSpc>
                <a:spcPct val="90000"/>
              </a:lnSpc>
              <a:spcBef>
                <a:spcPts val="454"/>
              </a:spcBef>
              <a:spcAft>
                <a:spcPct val="0"/>
              </a:spcAft>
              <a:buClr>
                <a:srgbClr val="0A0600"/>
              </a:buClr>
              <a:buNone/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</a:tabLst>
              <a:defRPr/>
            </a:pPr>
            <a:endParaRPr lang="nb-NO" sz="1800" dirty="0" smtClean="0"/>
          </a:p>
          <a:p>
            <a:pPr marL="400008" lvl="1" indent="0">
              <a:lnSpc>
                <a:spcPct val="90000"/>
              </a:lnSpc>
              <a:spcBef>
                <a:spcPts val="454"/>
              </a:spcBef>
              <a:spcAft>
                <a:spcPct val="0"/>
              </a:spcAft>
              <a:buClr>
                <a:srgbClr val="0A0600"/>
              </a:buClr>
              <a:buNone/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</a:tabLst>
              <a:defRPr/>
            </a:pPr>
            <a:endParaRPr lang="en-US" sz="1800" dirty="0" smtClean="0"/>
          </a:p>
          <a:p>
            <a:pPr marL="308165" indent="-308165">
              <a:lnSpc>
                <a:spcPct val="90000"/>
              </a:lnSpc>
              <a:spcBef>
                <a:spcPts val="454"/>
              </a:spcBef>
              <a:spcAft>
                <a:spcPct val="0"/>
              </a:spcAft>
              <a:buClr>
                <a:srgbClr val="0A0600"/>
              </a:buClr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</a:tabLst>
              <a:defRPr/>
            </a:pPr>
            <a:endParaRPr lang="en-US" sz="1800" dirty="0" smtClean="0"/>
          </a:p>
          <a:p>
            <a:pPr marL="308165" indent="-308165">
              <a:lnSpc>
                <a:spcPct val="90000"/>
              </a:lnSpc>
              <a:spcBef>
                <a:spcPts val="454"/>
              </a:spcBef>
              <a:spcAft>
                <a:spcPct val="0"/>
              </a:spcAft>
              <a:buClr>
                <a:srgbClr val="0A0600"/>
              </a:buClr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</a:tabLst>
              <a:defRPr/>
            </a:pPr>
            <a:endParaRPr lang="en-US" sz="1800" dirty="0"/>
          </a:p>
          <a:p>
            <a:pPr marL="308165" indent="-308165">
              <a:lnSpc>
                <a:spcPct val="90000"/>
              </a:lnSpc>
              <a:spcBef>
                <a:spcPts val="454"/>
              </a:spcBef>
              <a:spcAft>
                <a:spcPct val="0"/>
              </a:spcAft>
              <a:buClr>
                <a:srgbClr val="0A0600"/>
              </a:buClr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</a:tabLst>
              <a:defRPr/>
            </a:pPr>
            <a:endParaRPr lang="en-US" sz="1800" dirty="0"/>
          </a:p>
          <a:p>
            <a:pPr marL="308165" indent="-308165">
              <a:lnSpc>
                <a:spcPct val="90000"/>
              </a:lnSpc>
              <a:spcBef>
                <a:spcPts val="454"/>
              </a:spcBef>
              <a:spcAft>
                <a:spcPct val="0"/>
              </a:spcAft>
              <a:buNone/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</a:tabLst>
              <a:defRPr/>
            </a:pPr>
            <a:endParaRPr lang="en-US" sz="1800" dirty="0"/>
          </a:p>
          <a:p>
            <a:pPr marL="308165" indent="-308165">
              <a:lnSpc>
                <a:spcPct val="90000"/>
              </a:lnSpc>
              <a:spcBef>
                <a:spcPts val="454"/>
              </a:spcBef>
              <a:spcAft>
                <a:spcPct val="0"/>
              </a:spcAft>
              <a:buNone/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</a:tabLst>
              <a:defRPr/>
            </a:pPr>
            <a:endParaRPr lang="en-US" sz="1800" dirty="0"/>
          </a:p>
        </p:txBody>
      </p:sp>
      <p:sp>
        <p:nvSpPr>
          <p:cNvPr id="19459" name="Text Box 3"/>
          <p:cNvSpPr txBox="1">
            <a:spLocks noChangeArrowheads="1"/>
          </p:cNvSpPr>
          <p:nvPr/>
        </p:nvSpPr>
        <p:spPr bwMode="auto">
          <a:xfrm>
            <a:off x="609600" y="228600"/>
            <a:ext cx="7464960" cy="1313418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81639" tIns="42452" rIns="81639" bIns="42452" anchor="ctr"/>
          <a:lstStyle>
            <a:lvl1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Arial" charset="0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Arial" charset="0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Arial" charset="0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Arial" charset="0"/>
              </a:defRPr>
            </a:lvl5pPr>
            <a:lvl6pPr marL="2514600" indent="-228600" fontAlgn="base" hangingPunct="0">
              <a:lnSpc>
                <a:spcPct val="96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Arial" charset="0"/>
              </a:defRPr>
            </a:lvl6pPr>
            <a:lvl7pPr marL="2971800" indent="-228600" fontAlgn="base" hangingPunct="0">
              <a:lnSpc>
                <a:spcPct val="96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Arial" charset="0"/>
              </a:defRPr>
            </a:lvl7pPr>
            <a:lvl8pPr marL="3429000" indent="-228600" fontAlgn="base" hangingPunct="0">
              <a:lnSpc>
                <a:spcPct val="96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Arial" charset="0"/>
              </a:defRPr>
            </a:lvl8pPr>
            <a:lvl9pPr marL="3886200" indent="-228600" fontAlgn="base" hangingPunct="0">
              <a:lnSpc>
                <a:spcPct val="96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Arial" charset="0"/>
              </a:defRPr>
            </a:lvl9pPr>
          </a:lstStyle>
          <a:p>
            <a:pPr algn="ctr" hangingPunct="1">
              <a:lnSpc>
                <a:spcPct val="100000"/>
              </a:lnSpc>
              <a:buFont typeface="Times New Roman" charset="0"/>
              <a:buNone/>
              <a:defRPr/>
            </a:pPr>
            <a:r>
              <a:rPr lang="en-US" sz="4000" dirty="0" smtClean="0"/>
              <a:t>Typography and Printing </a:t>
            </a:r>
          </a:p>
          <a:p>
            <a:pPr algn="ctr" hangingPunct="1">
              <a:lnSpc>
                <a:spcPct val="100000"/>
              </a:lnSpc>
              <a:buFont typeface="Times New Roman" charset="0"/>
              <a:buNone/>
              <a:defRPr/>
            </a:pPr>
            <a:r>
              <a:rPr lang="en-US" sz="4000" dirty="0" smtClean="0"/>
              <a:t>in </a:t>
            </a:r>
            <a:r>
              <a:rPr lang="en-US" sz="4000" dirty="0"/>
              <a:t>the Industrial Age</a:t>
            </a:r>
          </a:p>
        </p:txBody>
      </p:sp>
      <p:graphicFrame>
        <p:nvGraphicFramePr>
          <p:cNvPr id="18434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23103736"/>
              </p:ext>
            </p:extLst>
          </p:nvPr>
        </p:nvGraphicFramePr>
        <p:xfrm>
          <a:off x="6934800" y="3624624"/>
          <a:ext cx="2178720" cy="320289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86" name="Document" r:id="rId6" imgW="2413000" imgH="3543300" progId="Word.Document.8">
                  <p:embed/>
                </p:oleObj>
              </mc:Choice>
              <mc:Fallback>
                <p:oleObj name="Document" r:id="rId6" imgW="2413000" imgH="3543300" progId="Word.Document.8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934800" y="3624624"/>
                        <a:ext cx="2178720" cy="3202896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/>
                              <a:srcRect/>
                              <a:stretch>
                                <a:fillRect/>
                              </a:stretch>
                            </a:blip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421752621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8" name="Picture 4" descr="http://www.americanantiquarian.org/images/acquisitions/2010/periodicals-lg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52400"/>
            <a:ext cx="4114800" cy="35686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70" name="Picture 6" descr="http://4.bp.blogspot.com/-txIxJq4Y4ME/TxbiprYJduI/AAAAAAAAYHk/ZHYccpqb9jA/s1600/007_Harpers_Weeklies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9600" y="-87539"/>
            <a:ext cx="4761202" cy="44805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5"/>
          <p:cNvSpPr/>
          <p:nvPr/>
        </p:nvSpPr>
        <p:spPr>
          <a:xfrm>
            <a:off x="190500" y="4473122"/>
            <a:ext cx="8458200" cy="33111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08165" indent="-308165">
              <a:lnSpc>
                <a:spcPct val="90000"/>
              </a:lnSpc>
              <a:spcBef>
                <a:spcPts val="454"/>
              </a:spcBef>
              <a:spcAft>
                <a:spcPct val="0"/>
              </a:spcAft>
              <a:buClr>
                <a:srgbClr val="0A0600"/>
              </a:buClr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</a:tabLst>
              <a:defRPr/>
            </a:pPr>
            <a:r>
              <a:rPr lang="en-US" sz="2400" dirty="0" smtClean="0"/>
              <a:t>Taxes on paper and paper products were reduced.</a:t>
            </a:r>
          </a:p>
          <a:p>
            <a:pPr marL="308165" indent="-308165">
              <a:lnSpc>
                <a:spcPct val="90000"/>
              </a:lnSpc>
              <a:spcBef>
                <a:spcPts val="454"/>
              </a:spcBef>
              <a:spcAft>
                <a:spcPct val="0"/>
              </a:spcAft>
              <a:buClr>
                <a:srgbClr val="0A0600"/>
              </a:buClr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</a:tabLst>
              <a:defRPr/>
            </a:pPr>
            <a:endParaRPr lang="en-US" sz="2400" dirty="0" smtClean="0"/>
          </a:p>
          <a:p>
            <a:pPr marL="308165" indent="-308165">
              <a:lnSpc>
                <a:spcPct val="90000"/>
              </a:lnSpc>
              <a:spcBef>
                <a:spcPts val="454"/>
              </a:spcBef>
              <a:spcAft>
                <a:spcPct val="0"/>
              </a:spcAft>
              <a:buClr>
                <a:srgbClr val="0A0600"/>
              </a:buClr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</a:tabLst>
              <a:defRPr/>
            </a:pPr>
            <a:r>
              <a:rPr lang="en-US" sz="2400" dirty="0" smtClean="0"/>
              <a:t>Cost to consumers -- of newspapers, periodicals, and books  --</a:t>
            </a:r>
          </a:p>
          <a:p>
            <a:pPr marL="308165" indent="-308165">
              <a:lnSpc>
                <a:spcPct val="90000"/>
              </a:lnSpc>
              <a:spcBef>
                <a:spcPts val="454"/>
              </a:spcBef>
              <a:spcAft>
                <a:spcPct val="0"/>
              </a:spcAft>
              <a:buClr>
                <a:srgbClr val="0A0600"/>
              </a:buClr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</a:tabLst>
              <a:defRPr/>
            </a:pPr>
            <a:r>
              <a:rPr lang="en-US" sz="2400" dirty="0" smtClean="0"/>
              <a:t> was reduced.</a:t>
            </a:r>
          </a:p>
          <a:p>
            <a:pPr marL="308165" indent="-308165">
              <a:lnSpc>
                <a:spcPct val="90000"/>
              </a:lnSpc>
              <a:spcBef>
                <a:spcPts val="454"/>
              </a:spcBef>
              <a:spcAft>
                <a:spcPct val="0"/>
              </a:spcAft>
              <a:buClr>
                <a:srgbClr val="0A0600"/>
              </a:buClr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</a:tabLst>
              <a:defRPr/>
            </a:pPr>
            <a:r>
              <a:rPr lang="en-US" sz="2400" dirty="0" smtClean="0"/>
              <a:t> </a:t>
            </a:r>
          </a:p>
          <a:p>
            <a:pPr marL="308165" indent="-308165">
              <a:lnSpc>
                <a:spcPct val="90000"/>
              </a:lnSpc>
              <a:spcBef>
                <a:spcPts val="454"/>
              </a:spcBef>
              <a:spcAft>
                <a:spcPct val="0"/>
              </a:spcAft>
              <a:buClr>
                <a:srgbClr val="0A0600"/>
              </a:buClr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</a:tabLst>
              <a:defRPr/>
            </a:pPr>
            <a:r>
              <a:rPr lang="en-US" sz="2400" dirty="0" smtClean="0"/>
              <a:t>Circulations increased.</a:t>
            </a:r>
          </a:p>
          <a:p>
            <a:pPr>
              <a:lnSpc>
                <a:spcPct val="90000"/>
              </a:lnSpc>
              <a:spcBef>
                <a:spcPts val="454"/>
              </a:spcBef>
              <a:spcAft>
                <a:spcPct val="0"/>
              </a:spcAft>
              <a:buClr>
                <a:srgbClr val="0A0600"/>
              </a:buClr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</a:tabLst>
              <a:defRPr/>
            </a:pPr>
            <a:endParaRPr lang="en-US" sz="2400" dirty="0">
              <a:solidFill>
                <a:srgbClr val="E9EDEA"/>
              </a:solidFill>
            </a:endParaRPr>
          </a:p>
          <a:p>
            <a:pPr marL="308165" indent="-308165">
              <a:lnSpc>
                <a:spcPct val="90000"/>
              </a:lnSpc>
              <a:spcBef>
                <a:spcPts val="454"/>
              </a:spcBef>
              <a:spcAft>
                <a:spcPct val="0"/>
              </a:spcAft>
              <a:buClr>
                <a:srgbClr val="0A0600"/>
              </a:buClr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</a:tabLst>
              <a:defRPr/>
            </a:pPr>
            <a:r>
              <a:rPr lang="en-US" sz="3200" dirty="0">
                <a:solidFill>
                  <a:srgbClr val="7E9684"/>
                </a:solidFill>
              </a:rPr>
              <a:t>Led to </a:t>
            </a:r>
            <a:r>
              <a:rPr lang="en-US" sz="3200" dirty="0" smtClean="0">
                <a:solidFill>
                  <a:srgbClr val="7E9684"/>
                </a:solidFill>
              </a:rPr>
              <a:t>an age </a:t>
            </a:r>
            <a:r>
              <a:rPr lang="en-US" sz="3200" dirty="0">
                <a:solidFill>
                  <a:srgbClr val="7E9684"/>
                </a:solidFill>
              </a:rPr>
              <a:t>of mass communication</a:t>
            </a:r>
          </a:p>
        </p:txBody>
      </p:sp>
    </p:spTree>
    <p:extLst>
      <p:ext uri="{BB962C8B-B14F-4D97-AF65-F5344CB8AC3E}">
        <p14:creationId xmlns:p14="http://schemas.microsoft.com/office/powerpoint/2010/main" val="289072605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61" name="Picture 5" descr="http://elections.harpweek.com/1864/cartoons/ColDemands12w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457200"/>
            <a:ext cx="7938682" cy="61264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9389618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What the Police News reported in 1895 Photo: British Library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3600" y="1965960"/>
            <a:ext cx="4663440" cy="29202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9409558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2514600"/>
            <a:ext cx="8229600" cy="4525963"/>
          </a:xfrm>
        </p:spPr>
        <p:txBody>
          <a:bodyPr>
            <a:normAutofit/>
          </a:bodyPr>
          <a:lstStyle/>
          <a:p>
            <a:r>
              <a:rPr lang="en-US" dirty="0" smtClean="0"/>
              <a:t>Boom in publications marketed toward women and children </a:t>
            </a:r>
          </a:p>
          <a:p>
            <a:endParaRPr lang="en-US" dirty="0" smtClean="0"/>
          </a:p>
          <a:p>
            <a:r>
              <a:rPr lang="en-US" dirty="0" smtClean="0"/>
              <a:t>Women as consumers</a:t>
            </a:r>
          </a:p>
          <a:p>
            <a:endParaRPr lang="en-US" dirty="0" smtClean="0"/>
          </a:p>
          <a:p>
            <a:r>
              <a:rPr lang="en-US" dirty="0" smtClean="0"/>
              <a:t>Changing concepts of childhood 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  <p:pic>
        <p:nvPicPr>
          <p:cNvPr id="2048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0400" y="3276600"/>
            <a:ext cx="1858963" cy="3352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4996" y="0"/>
            <a:ext cx="3429004" cy="21945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9931842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http://unitproj.library.ucla.edu/special/childhood/images/fig2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1304330"/>
            <a:ext cx="2990850" cy="5238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50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26280" y="1913930"/>
            <a:ext cx="3810000" cy="4629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064451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http://unitproj.library.ucla.edu/special/childhood/images/fig2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1304330"/>
            <a:ext cx="2990850" cy="5238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/>
          <p:nvPr/>
        </p:nvSpPr>
        <p:spPr>
          <a:xfrm>
            <a:off x="4145280" y="381000"/>
            <a:ext cx="4572000" cy="923330"/>
          </a:xfrm>
          <a:prstGeom prst="rect">
            <a:avLst/>
          </a:prstGeom>
        </p:spPr>
        <p:txBody>
          <a:bodyPr lIns="91430" tIns="45715" rIns="91430" bIns="45715">
            <a:spAutoFit/>
          </a:bodyPr>
          <a:lstStyle/>
          <a:p>
            <a:r>
              <a:rPr lang="en-US" dirty="0"/>
              <a:t>John Tenniel,</a:t>
            </a:r>
            <a:r>
              <a:rPr lang="en-US" i="1" dirty="0"/>
              <a:t> </a:t>
            </a:r>
            <a:r>
              <a:rPr lang="en-US" dirty="0" smtClean="0"/>
              <a:t>illustrations </a:t>
            </a:r>
            <a:r>
              <a:rPr lang="en-US" dirty="0"/>
              <a:t>from</a:t>
            </a:r>
            <a:r>
              <a:rPr lang="en-US" i="1" dirty="0"/>
              <a:t> </a:t>
            </a:r>
            <a:endParaRPr lang="en-US" i="1" dirty="0" smtClean="0"/>
          </a:p>
          <a:p>
            <a:r>
              <a:rPr lang="en-US" i="1" dirty="0" smtClean="0"/>
              <a:t>Alice's </a:t>
            </a:r>
            <a:r>
              <a:rPr lang="en-US" i="1" dirty="0"/>
              <a:t>Adventures in Wonderland, </a:t>
            </a:r>
            <a:endParaRPr lang="en-US" i="1" dirty="0" smtClean="0"/>
          </a:p>
          <a:p>
            <a:r>
              <a:rPr lang="en-US" dirty="0" smtClean="0"/>
              <a:t>by </a:t>
            </a:r>
            <a:r>
              <a:rPr lang="en-US" dirty="0"/>
              <a:t>Lewis Carroll, 1866</a:t>
            </a:r>
          </a:p>
        </p:txBody>
      </p:sp>
      <p:pic>
        <p:nvPicPr>
          <p:cNvPr id="2150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26280" y="1913930"/>
            <a:ext cx="3810000" cy="4629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4267874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30481"/>
            <a:ext cx="8229600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1800" dirty="0" smtClean="0"/>
              <a:t>In </a:t>
            </a:r>
            <a:r>
              <a:rPr lang="en-US" sz="1800" dirty="0"/>
              <a:t>Fairyland, by William </a:t>
            </a:r>
            <a:r>
              <a:rPr lang="en-US" sz="1800" dirty="0" err="1"/>
              <a:t>Allingham</a:t>
            </a:r>
            <a:r>
              <a:rPr lang="en-US" sz="1800" dirty="0"/>
              <a:t>, </a:t>
            </a:r>
            <a:r>
              <a:rPr lang="en-US" sz="1800" dirty="0" smtClean="0"/>
              <a:t>1870</a:t>
            </a:r>
          </a:p>
          <a:p>
            <a:pPr marL="0" indent="0">
              <a:buNone/>
            </a:pPr>
            <a:r>
              <a:rPr lang="en-US" sz="1800" dirty="0" smtClean="0"/>
              <a:t>Illustrations by Richard Doyle,</a:t>
            </a:r>
            <a:endParaRPr lang="en-US" sz="1800" dirty="0"/>
          </a:p>
          <a:p>
            <a:pPr marL="0" indent="0">
              <a:buNone/>
            </a:pPr>
            <a:r>
              <a:rPr lang="en-US" sz="1800" dirty="0" smtClean="0"/>
              <a:t>wood </a:t>
            </a:r>
            <a:r>
              <a:rPr lang="en-US" sz="1800" dirty="0"/>
              <a:t>engraving </a:t>
            </a:r>
            <a:r>
              <a:rPr lang="en-US" sz="1800" dirty="0" smtClean="0"/>
              <a:t>s</a:t>
            </a:r>
            <a:endParaRPr lang="en-US" sz="1800" dirty="0"/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9600" y="30481"/>
            <a:ext cx="4297680" cy="28681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0" name="Picture 2" descr="William ALLINGHAMRichard DOYLE, In Fairyland. A Series of Pictures from the Elf-World. London, Longmans, Green, Reader and Dyer, 1870 [with 16 colour plates].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295400"/>
            <a:ext cx="3594354" cy="48463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2" name="Picture 4" descr="William ALLINGHAMRichard DOYLE, In Fairyland. A Series of Pictures from the Elf-World. London, Longmans, Green, Reader and Dyer, 1870 [with 16 colour plates].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31920" y="3105302"/>
            <a:ext cx="5212080" cy="37526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4479472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05400" y="1143000"/>
            <a:ext cx="4191000" cy="1143000"/>
          </a:xfrm>
        </p:spPr>
        <p:txBody>
          <a:bodyPr>
            <a:normAutofit/>
          </a:bodyPr>
          <a:lstStyle/>
          <a:p>
            <a:pPr algn="l"/>
            <a:r>
              <a:rPr lang="en-US" sz="1800" dirty="0"/>
              <a:t>Kate Greenaway</a:t>
            </a:r>
            <a:r>
              <a:rPr lang="en-US" sz="1800" dirty="0" smtClean="0"/>
              <a:t>, author/illustrator </a:t>
            </a:r>
            <a:r>
              <a:rPr lang="en-US" sz="1800" dirty="0"/>
              <a:t/>
            </a:r>
            <a:br>
              <a:rPr lang="en-US" sz="1800" dirty="0"/>
            </a:br>
            <a:r>
              <a:rPr lang="en-US" sz="1800" dirty="0"/>
              <a:t>Under the Window, 1878</a:t>
            </a:r>
          </a:p>
        </p:txBody>
      </p:sp>
      <p:pic>
        <p:nvPicPr>
          <p:cNvPr id="13316" name="Picture 4" descr="http://unitproj.library.ucla.edu/special/childhood/images/fig2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51375" y="2286000"/>
            <a:ext cx="4495800" cy="3381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3" name="Picture 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914400"/>
            <a:ext cx="4114800" cy="5048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992923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7067550" cy="4476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19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242" y="3459187"/>
            <a:ext cx="4499238" cy="33835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2793622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en-US" smtClean="0">
              <a:latin typeface="Arial" charset="0"/>
            </a:endParaRPr>
          </a:p>
        </p:txBody>
      </p:sp>
      <p:sp>
        <p:nvSpPr>
          <p:cNvPr id="4403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en-US" smtClean="0">
              <a:latin typeface="Arial" charset="0"/>
            </a:endParaRPr>
          </a:p>
        </p:txBody>
      </p:sp>
      <p:pic>
        <p:nvPicPr>
          <p:cNvPr id="44036" name="Picture 2" descr="uploaded_fil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800" y="838200"/>
            <a:ext cx="6705600" cy="5029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753025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1126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38375" y="1138239"/>
            <a:ext cx="4667250" cy="4581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8274229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6887" y="175100"/>
            <a:ext cx="8229600" cy="4525963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Other advances in printing technology:</a:t>
            </a:r>
          </a:p>
          <a:p>
            <a:r>
              <a:rPr lang="en-US" dirty="0" smtClean="0"/>
              <a:t>Lithography</a:t>
            </a:r>
          </a:p>
          <a:p>
            <a:r>
              <a:rPr lang="en-US" dirty="0" smtClean="0"/>
              <a:t>chromolithography</a:t>
            </a:r>
          </a:p>
          <a:p>
            <a:endParaRPr lang="en-US" dirty="0" smtClean="0"/>
          </a:p>
          <a:p>
            <a:endParaRPr lang="en-US" dirty="0"/>
          </a:p>
        </p:txBody>
      </p:sp>
      <p:pic>
        <p:nvPicPr>
          <p:cNvPr id="19458" name="Picture 2" descr="http://www.cartage.org.lb/en/themes/arts/drawings/graphicdesign/coversheetmusic/coverarthistory/litho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1600" y="2438082"/>
            <a:ext cx="6480175" cy="43894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4713933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2048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381000"/>
            <a:ext cx="7223760" cy="60470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1795530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2150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5400" y="914400"/>
            <a:ext cx="6705600" cy="5029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3375811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000" dirty="0"/>
              <a:t>http://www.youtube.com/watch?v=JHw5_1Hopsc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2600" y="1447799"/>
            <a:ext cx="5486400" cy="4194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6727766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-142642"/>
            <a:ext cx="2286000" cy="3595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Picture 2" descr="http://www.adelaide.edu.au/library/news/exhibits/lithography2.jpg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3920" y="3625020"/>
            <a:ext cx="2286000" cy="338328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530" name="Picture 2" descr="http://images2.bridgemanart.com/cgi-bin/bridgemanImage.cgi/400wm.VAH.0833530.7055475/350201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4800" y="3391718"/>
            <a:ext cx="4572000" cy="3336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532" name="Picture 4" descr="http://image0-rubylane.s3.amazonaws.com/shops/curioshop/col8340.1L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67200" y="212994"/>
            <a:ext cx="3840480" cy="30798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90401454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Other forces/events that </a:t>
            </a:r>
            <a:br>
              <a:rPr lang="en-US" dirty="0" smtClean="0"/>
            </a:br>
            <a:r>
              <a:rPr lang="en-US" dirty="0" smtClean="0"/>
              <a:t>reflected and generated design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8662102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Railroads – construction boom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in </a:t>
            </a:r>
            <a:r>
              <a:rPr lang="en-US" dirty="0"/>
              <a:t>early to mid 1800s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Effects? </a:t>
            </a: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7001" y="1232694"/>
            <a:ext cx="3719513" cy="21955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79117804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Railroads – construction boom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in </a:t>
            </a:r>
            <a:r>
              <a:rPr lang="en-US" dirty="0"/>
              <a:t>early to mid 1800s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257800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Effects? </a:t>
            </a:r>
          </a:p>
          <a:p>
            <a:r>
              <a:rPr lang="en-US" sz="2800" dirty="0"/>
              <a:t>Increased ability to transport raw materials, factory equipment, and new consumer goods</a:t>
            </a:r>
          </a:p>
          <a:p>
            <a:endParaRPr lang="en-US" sz="2800" dirty="0"/>
          </a:p>
          <a:p>
            <a:r>
              <a:rPr lang="en-US" sz="2800" dirty="0"/>
              <a:t>Increase in travel/tourism</a:t>
            </a:r>
          </a:p>
          <a:p>
            <a:endParaRPr lang="en-US" sz="2800" dirty="0"/>
          </a:p>
          <a:p>
            <a:r>
              <a:rPr lang="en-US" sz="2800" dirty="0"/>
              <a:t>Contributed to growth of the new advertising industry</a:t>
            </a:r>
          </a:p>
          <a:p>
            <a:endParaRPr lang="en-US" sz="2800" dirty="0"/>
          </a:p>
          <a:p>
            <a:r>
              <a:rPr lang="en-US" sz="2800" dirty="0"/>
              <a:t>Contributed to the decline of the cottage and farming industries</a:t>
            </a:r>
          </a:p>
          <a:p>
            <a:endParaRPr lang="en-US" sz="2000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7001" y="1232694"/>
            <a:ext cx="3719513" cy="21955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06253573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838204"/>
            <a:ext cx="8869680" cy="42360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09192336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palacelitho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38099"/>
            <a:ext cx="9144000" cy="6896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/>
          <p:cNvSpPr/>
          <p:nvPr/>
        </p:nvSpPr>
        <p:spPr>
          <a:xfrm>
            <a:off x="1828800" y="152402"/>
            <a:ext cx="5333999" cy="1477317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accent1">
                <a:shade val="50000"/>
                <a:alpha val="91000"/>
              </a:schemeClr>
            </a:solidFill>
          </a:ln>
        </p:spPr>
        <p:txBody>
          <a:bodyPr wrap="square" lIns="91430" tIns="45715" rIns="91430" bIns="45715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“Its grandeur does not consist in one thing, but in the unique assemblage of all things. Whatever human industry has created you find here.“ </a:t>
            </a:r>
            <a:r>
              <a:rPr lang="en-US" dirty="0" smtClean="0">
                <a:solidFill>
                  <a:schemeClr val="bg1"/>
                </a:solidFill>
              </a:rPr>
              <a:t>        </a:t>
            </a:r>
          </a:p>
          <a:p>
            <a:r>
              <a:rPr lang="en-US" dirty="0" smtClean="0">
                <a:solidFill>
                  <a:schemeClr val="bg1"/>
                </a:solidFill>
              </a:rPr>
              <a:t>     </a:t>
            </a:r>
          </a:p>
          <a:p>
            <a:r>
              <a:rPr lang="en-US" dirty="0" smtClean="0">
                <a:solidFill>
                  <a:schemeClr val="bg1"/>
                </a:solidFill>
              </a:rPr>
              <a:t>Charlotte </a:t>
            </a:r>
            <a:r>
              <a:rPr lang="en-US" dirty="0" err="1">
                <a:solidFill>
                  <a:schemeClr val="bg1"/>
                </a:solidFill>
              </a:rPr>
              <a:t>Brontë</a:t>
            </a:r>
            <a:r>
              <a:rPr lang="en-US" dirty="0">
                <a:solidFill>
                  <a:schemeClr val="bg1"/>
                </a:solidFill>
              </a:rPr>
              <a:t>, letter of 1851</a:t>
            </a:r>
          </a:p>
        </p:txBody>
      </p:sp>
    </p:spTree>
    <p:extLst>
      <p:ext uri="{BB962C8B-B14F-4D97-AF65-F5344CB8AC3E}">
        <p14:creationId xmlns:p14="http://schemas.microsoft.com/office/powerpoint/2010/main" val="34523351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914400"/>
            <a:ext cx="3228109" cy="1143000"/>
          </a:xfrm>
        </p:spPr>
        <p:txBody>
          <a:bodyPr>
            <a:noAutofit/>
          </a:bodyPr>
          <a:lstStyle/>
          <a:p>
            <a:r>
              <a:rPr lang="en-US" sz="2800" dirty="0">
                <a:solidFill>
                  <a:srgbClr val="009999"/>
                </a:solidFill>
              </a:rPr>
              <a:t/>
            </a:r>
            <a:br>
              <a:rPr lang="en-US" sz="2800" dirty="0">
                <a:solidFill>
                  <a:srgbClr val="009999"/>
                </a:solidFill>
              </a:rPr>
            </a:br>
            <a:r>
              <a:rPr lang="en-US" sz="2800" dirty="0">
                <a:solidFill>
                  <a:srgbClr val="009999"/>
                </a:solidFill>
              </a:rPr>
              <a:t>1851  </a:t>
            </a:r>
            <a:br>
              <a:rPr lang="en-US" sz="2800" dirty="0">
                <a:solidFill>
                  <a:srgbClr val="009999"/>
                </a:solidFill>
              </a:rPr>
            </a:br>
            <a:r>
              <a:rPr lang="en-US" sz="2800" dirty="0">
                <a:solidFill>
                  <a:srgbClr val="009999"/>
                </a:solidFill>
              </a:rPr>
              <a:t>The first World’s Fair </a:t>
            </a:r>
            <a:br>
              <a:rPr lang="en-US" sz="2800" dirty="0">
                <a:solidFill>
                  <a:srgbClr val="009999"/>
                </a:solidFill>
              </a:rPr>
            </a:br>
            <a:r>
              <a:rPr lang="en-US" sz="2800" dirty="0">
                <a:solidFill>
                  <a:srgbClr val="009999"/>
                </a:solidFill>
              </a:rPr>
              <a:t>“The Crystal Palace” </a:t>
            </a:r>
            <a:r>
              <a:rPr lang="en-US" sz="1800" dirty="0">
                <a:solidFill>
                  <a:srgbClr val="0033CC"/>
                </a:solidFill>
              </a:rPr>
              <a:t/>
            </a:r>
            <a:br>
              <a:rPr lang="en-US" sz="1800" dirty="0">
                <a:solidFill>
                  <a:srgbClr val="0033CC"/>
                </a:solidFill>
              </a:rPr>
            </a:br>
            <a:r>
              <a:rPr lang="en-US" sz="1800" dirty="0"/>
              <a:t/>
            </a:r>
            <a:br>
              <a:rPr lang="en-US" sz="1800" dirty="0"/>
            </a:br>
            <a:endParaRPr lang="en-US" sz="1800" dirty="0"/>
          </a:p>
        </p:txBody>
      </p:sp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3581400"/>
            <a:ext cx="4480560" cy="31543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Rectangle 3"/>
          <p:cNvSpPr/>
          <p:nvPr/>
        </p:nvSpPr>
        <p:spPr>
          <a:xfrm>
            <a:off x="4876800" y="6035040"/>
            <a:ext cx="4572000" cy="923330"/>
          </a:xfrm>
          <a:prstGeom prst="rect">
            <a:avLst/>
          </a:prstGeom>
        </p:spPr>
        <p:txBody>
          <a:bodyPr lIns="91430" tIns="45715" rIns="91430" bIns="45715">
            <a:spAutoFit/>
          </a:bodyPr>
          <a:lstStyle/>
          <a:p>
            <a:r>
              <a:rPr lang="en-US" dirty="0"/>
              <a:t>http://vimeo.com/16886912</a:t>
            </a:r>
            <a:br>
              <a:rPr lang="en-US" dirty="0"/>
            </a:br>
            <a:r>
              <a:rPr lang="en-US" dirty="0"/>
              <a:t>http://www.youtube.com/watch?v=eqM6PXyp5MA&amp;feature=related</a:t>
            </a:r>
          </a:p>
        </p:txBody>
      </p:sp>
      <p:pic>
        <p:nvPicPr>
          <p:cNvPr id="9218" name="Picture 2" descr="File:Crystal Palace from the northeast from Dickinson's Comprehensive Pictures of the Great Exhibition of 1851. 1854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40480" y="228600"/>
            <a:ext cx="5029200" cy="27346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1364800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outure">
      <a:dk1>
        <a:sysClr val="windowText" lastClr="000000"/>
      </a:dk1>
      <a:lt1>
        <a:sysClr val="window" lastClr="FFFFFF"/>
      </a:lt1>
      <a:dk2>
        <a:srgbClr val="37302A"/>
      </a:dk2>
      <a:lt2>
        <a:srgbClr val="D0CCB9"/>
      </a:lt2>
      <a:accent1>
        <a:srgbClr val="9E8E5C"/>
      </a:accent1>
      <a:accent2>
        <a:srgbClr val="A09781"/>
      </a:accent2>
      <a:accent3>
        <a:srgbClr val="85776D"/>
      </a:accent3>
      <a:accent4>
        <a:srgbClr val="AEAFA9"/>
      </a:accent4>
      <a:accent5>
        <a:srgbClr val="8D878B"/>
      </a:accent5>
      <a:accent6>
        <a:srgbClr val="6B6149"/>
      </a:accent6>
      <a:hlink>
        <a:srgbClr val="B6A272"/>
      </a:hlink>
      <a:folHlink>
        <a:srgbClr val="8A784F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1790</TotalTime>
  <Words>295</Words>
  <Application>Microsoft Office PowerPoint</Application>
  <PresentationFormat>On-screen Show (4:3)</PresentationFormat>
  <Paragraphs>106</Paragraphs>
  <Slides>42</Slides>
  <Notes>3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42</vt:i4>
      </vt:variant>
    </vt:vector>
  </HeadingPairs>
  <TitlesOfParts>
    <vt:vector size="44" baseType="lpstr">
      <vt:lpstr>Office Theme</vt:lpstr>
      <vt:lpstr>Document</vt:lpstr>
      <vt:lpstr>PowerPoint Presentation</vt:lpstr>
      <vt:lpstr>PowerPoint Presentation</vt:lpstr>
      <vt:lpstr>How do you encourage this new buying public to buy?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Includes    Sans-serif        Can you spot it?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Kate Greenaway, author/illustrator  Under the Window, 1878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http://www.youtube.com/watch?v=JHw5_1Hopsc</vt:lpstr>
      <vt:lpstr>PowerPoint Presentation</vt:lpstr>
      <vt:lpstr>Other forces/events that  reflected and generated design</vt:lpstr>
      <vt:lpstr>Railroads – construction boom  in early to mid 1800s </vt:lpstr>
      <vt:lpstr>Railroads – construction boom  in early to mid 1800s </vt:lpstr>
      <vt:lpstr>PowerPoint Presentation</vt:lpstr>
      <vt:lpstr>PowerPoint Presentation</vt:lpstr>
      <vt:lpstr> 1851   The first World’s Fair  “The Crystal Palace”   </vt:lpstr>
    </vt:vector>
  </TitlesOfParts>
  <Company>Toshiba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History of Design  DE 337</dc:title>
  <dc:creator>Charlie Bear</dc:creator>
  <cp:lastModifiedBy>Charlie Bear</cp:lastModifiedBy>
  <cp:revision>123</cp:revision>
  <dcterms:created xsi:type="dcterms:W3CDTF">2012-09-02T18:29:00Z</dcterms:created>
  <dcterms:modified xsi:type="dcterms:W3CDTF">2013-09-22T17:52:55Z</dcterms:modified>
</cp:coreProperties>
</file>