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tiff" ContentType="image/tif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Override1.xml" ContentType="application/vnd.openxmlformats-officedocument.themeOverrid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42"/>
  </p:notesMasterIdLst>
  <p:sldIdLst>
    <p:sldId id="302" r:id="rId2"/>
    <p:sldId id="303" r:id="rId3"/>
    <p:sldId id="299" r:id="rId4"/>
    <p:sldId id="263" r:id="rId5"/>
    <p:sldId id="297" r:id="rId6"/>
    <p:sldId id="305" r:id="rId7"/>
    <p:sldId id="265" r:id="rId8"/>
    <p:sldId id="269" r:id="rId9"/>
    <p:sldId id="266" r:id="rId10"/>
    <p:sldId id="267" r:id="rId11"/>
    <p:sldId id="268" r:id="rId12"/>
    <p:sldId id="306" r:id="rId13"/>
    <p:sldId id="277" r:id="rId14"/>
    <p:sldId id="307" r:id="rId15"/>
    <p:sldId id="312" r:id="rId16"/>
    <p:sldId id="308" r:id="rId17"/>
    <p:sldId id="309" r:id="rId18"/>
    <p:sldId id="310" r:id="rId19"/>
    <p:sldId id="311" r:id="rId20"/>
    <p:sldId id="286" r:id="rId21"/>
    <p:sldId id="313" r:id="rId22"/>
    <p:sldId id="314" r:id="rId23"/>
    <p:sldId id="278" r:id="rId24"/>
    <p:sldId id="295" r:id="rId25"/>
    <p:sldId id="270" r:id="rId26"/>
    <p:sldId id="300" r:id="rId27"/>
    <p:sldId id="316" r:id="rId28"/>
    <p:sldId id="259" r:id="rId29"/>
    <p:sldId id="260" r:id="rId30"/>
    <p:sldId id="283" r:id="rId31"/>
    <p:sldId id="317" r:id="rId32"/>
    <p:sldId id="284" r:id="rId33"/>
    <p:sldId id="290" r:id="rId34"/>
    <p:sldId id="293" r:id="rId35"/>
    <p:sldId id="289" r:id="rId36"/>
    <p:sldId id="291" r:id="rId37"/>
    <p:sldId id="258" r:id="rId38"/>
    <p:sldId id="296" r:id="rId39"/>
    <p:sldId id="285" r:id="rId40"/>
    <p:sldId id="276" r:id="rId41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SorterView">
  <p:normalViewPr>
    <p:restoredLeft sz="15620"/>
    <p:restoredTop sz="94660"/>
  </p:normalViewPr>
  <p:slideViewPr>
    <p:cSldViewPr>
      <p:cViewPr varScale="1">
        <p:scale>
          <a:sx n="50" d="100"/>
          <a:sy n="50" d="100"/>
        </p:scale>
        <p:origin x="-1267" y="-77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EC2DF86-73AE-492C-B16D-D29D6D68B4DF}" type="datetimeFigureOut">
              <a:rPr lang="en-US" smtClean="0"/>
              <a:t>9/22/2013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D76A074-5D65-4DE6-82C2-6E4BD897796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216884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D76A074-5D65-4DE6-82C2-6E4BD897796D}" type="slidenum">
              <a:rPr lang="en-US" smtClean="0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665212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AF6D7A-196A-483D-9CB5-DC541132B059}" type="datetimeFigureOut">
              <a:rPr lang="en-US" smtClean="0"/>
              <a:t>9/22/2013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B54522-23B5-4F8E-82D1-D1FD0E351AD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6061401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AF6D7A-196A-483D-9CB5-DC541132B059}" type="datetimeFigureOut">
              <a:rPr lang="en-US" smtClean="0"/>
              <a:t>9/22/2013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B54522-23B5-4F8E-82D1-D1FD0E351AD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4383121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AF6D7A-196A-483D-9CB5-DC541132B059}" type="datetimeFigureOut">
              <a:rPr lang="en-US" smtClean="0"/>
              <a:t>9/22/2013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B54522-23B5-4F8E-82D1-D1FD0E351AD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1540283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AF6D7A-196A-483D-9CB5-DC541132B059}" type="datetimeFigureOut">
              <a:rPr lang="en-US" smtClean="0"/>
              <a:t>9/22/2013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B54522-23B5-4F8E-82D1-D1FD0E351AD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5814044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AF6D7A-196A-483D-9CB5-DC541132B059}" type="datetimeFigureOut">
              <a:rPr lang="en-US" smtClean="0"/>
              <a:t>9/22/2013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B54522-23B5-4F8E-82D1-D1FD0E351AD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4560632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AF6D7A-196A-483D-9CB5-DC541132B059}" type="datetimeFigureOut">
              <a:rPr lang="en-US" smtClean="0"/>
              <a:t>9/22/2013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B54522-23B5-4F8E-82D1-D1FD0E351AD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3141046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AF6D7A-196A-483D-9CB5-DC541132B059}" type="datetimeFigureOut">
              <a:rPr lang="en-US" smtClean="0"/>
              <a:t>9/22/2013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B54522-23B5-4F8E-82D1-D1FD0E351AD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40093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AF6D7A-196A-483D-9CB5-DC541132B059}" type="datetimeFigureOut">
              <a:rPr lang="en-US" smtClean="0"/>
              <a:t>9/22/2013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B54522-23B5-4F8E-82D1-D1FD0E351AD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2182777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AF6D7A-196A-483D-9CB5-DC541132B059}" type="datetimeFigureOut">
              <a:rPr lang="en-US" smtClean="0"/>
              <a:t>9/22/2013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B54522-23B5-4F8E-82D1-D1FD0E351AD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7231528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AF6D7A-196A-483D-9CB5-DC541132B059}" type="datetimeFigureOut">
              <a:rPr lang="en-US" smtClean="0"/>
              <a:t>9/22/2013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B54522-23B5-4F8E-82D1-D1FD0E351AD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2165529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AF6D7A-196A-483D-9CB5-DC541132B059}" type="datetimeFigureOut">
              <a:rPr lang="en-US" smtClean="0"/>
              <a:t>9/22/2013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B54522-23B5-4F8E-82D1-D1FD0E351AD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9876933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AAF6D7A-196A-483D-9CB5-DC541132B059}" type="datetimeFigureOut">
              <a:rPr lang="en-US" smtClean="0"/>
              <a:t>9/22/2013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5B54522-23B5-4F8E-82D1-D1FD0E351AD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9751023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tiff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tiff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tiff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tiff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jpeg"/><Relationship Id="rId3" Type="http://schemas.openxmlformats.org/officeDocument/2006/relationships/image" Target="../media/image13.png"/><Relationship Id="rId7" Type="http://schemas.openxmlformats.org/officeDocument/2006/relationships/image" Target="../media/image16.png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1.xml"/><Relationship Id="rId6" Type="http://schemas.openxmlformats.org/officeDocument/2006/relationships/image" Target="../media/image11.png"/><Relationship Id="rId5" Type="http://schemas.openxmlformats.org/officeDocument/2006/relationships/image" Target="../media/image15.jpeg"/><Relationship Id="rId10" Type="http://schemas.openxmlformats.org/officeDocument/2006/relationships/image" Target="../media/image18.png"/><Relationship Id="rId4" Type="http://schemas.openxmlformats.org/officeDocument/2006/relationships/image" Target="../media/image14.png"/><Relationship Id="rId9" Type="http://schemas.openxmlformats.org/officeDocument/2006/relationships/image" Target="../media/image17.pn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tiff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tiff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image" Target="../media/image30.tif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2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4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image" Target="../media/image35.tif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7.png"/><Relationship Id="rId5" Type="http://schemas.openxmlformats.org/officeDocument/2006/relationships/image" Target="../media/image36.png"/><Relationship Id="rId4" Type="http://schemas.openxmlformats.org/officeDocument/2006/relationships/image" Target="../media/image32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image" Target="../media/image41.jpe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tiff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3.tiff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 smtClean="0"/>
              <a:t>Design </a:t>
            </a:r>
            <a:r>
              <a:rPr lang="en-US" dirty="0"/>
              <a:t>in the Europe and the U.S.  </a:t>
            </a:r>
            <a:endParaRPr lang="en-US" dirty="0" smtClean="0"/>
          </a:p>
          <a:p>
            <a:pPr marL="0" indent="0">
              <a:buNone/>
            </a:pPr>
            <a:r>
              <a:rPr lang="en-US" dirty="0" smtClean="0"/>
              <a:t>late </a:t>
            </a:r>
            <a:r>
              <a:rPr lang="en-US" dirty="0"/>
              <a:t>1920s - 1940s</a:t>
            </a:r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907365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902105"/>
            <a:ext cx="3505200" cy="4525963"/>
          </a:xfrm>
        </p:spPr>
        <p:txBody>
          <a:bodyPr/>
          <a:lstStyle/>
          <a:p>
            <a:pPr marL="0" indent="0">
              <a:buNone/>
            </a:pPr>
            <a:r>
              <a:rPr lang="en-US" dirty="0" smtClean="0"/>
              <a:t>Paul Renner, </a:t>
            </a:r>
          </a:p>
          <a:p>
            <a:pPr marL="0" indent="0">
              <a:buNone/>
            </a:pPr>
            <a:r>
              <a:rPr lang="en-US" dirty="0" err="1" smtClean="0"/>
              <a:t>Futura</a:t>
            </a:r>
            <a:r>
              <a:rPr lang="en-US" dirty="0" smtClean="0"/>
              <a:t> </a:t>
            </a:r>
          </a:p>
          <a:p>
            <a:pPr marL="0" indent="0">
              <a:buNone/>
            </a:pPr>
            <a:r>
              <a:rPr lang="en-US" dirty="0" smtClean="0"/>
              <a:t>typeface, </a:t>
            </a:r>
          </a:p>
          <a:p>
            <a:pPr marL="0" indent="0">
              <a:buNone/>
            </a:pPr>
            <a:r>
              <a:rPr lang="en-US" dirty="0" smtClean="0"/>
              <a:t>1927</a:t>
            </a:r>
            <a:endParaRPr lang="en-US" dirty="0"/>
          </a:p>
        </p:txBody>
      </p:sp>
      <p:pic>
        <p:nvPicPr>
          <p:cNvPr id="7170" name="Picture 2" descr="G:\CORNISH - history of design\CORNISH DESIGN Raizman images\by image and chapter\9.38.tif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43200" y="762000"/>
            <a:ext cx="6400800" cy="48061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705937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Top line: </a:t>
            </a:r>
            <a:r>
              <a:rPr lang="en-US" dirty="0" smtClean="0"/>
              <a:t>Finalized </a:t>
            </a:r>
            <a:r>
              <a:rPr lang="en-US" dirty="0" err="1"/>
              <a:t>Futura</a:t>
            </a:r>
            <a:r>
              <a:rPr lang="en-US" dirty="0"/>
              <a:t> letterforms. </a:t>
            </a:r>
            <a:endParaRPr lang="en-US" dirty="0" smtClean="0"/>
          </a:p>
          <a:p>
            <a:pPr marL="0" indent="0">
              <a:buNone/>
            </a:pPr>
            <a:r>
              <a:rPr lang="en-US" dirty="0" smtClean="0"/>
              <a:t>Bottom </a:t>
            </a:r>
            <a:r>
              <a:rPr lang="en-US" dirty="0"/>
              <a:t>line: rejected “</a:t>
            </a:r>
            <a:r>
              <a:rPr lang="en-US" dirty="0" smtClean="0"/>
              <a:t>humanist” versions</a:t>
            </a:r>
            <a:r>
              <a:rPr lang="en-US" dirty="0"/>
              <a:t>. </a:t>
            </a: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95500" y="3733800"/>
            <a:ext cx="4953000" cy="2057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7472841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902105"/>
            <a:ext cx="3124200" cy="4525963"/>
          </a:xfrm>
        </p:spPr>
        <p:txBody>
          <a:bodyPr/>
          <a:lstStyle/>
          <a:p>
            <a:pPr marL="0" indent="0">
              <a:buNone/>
            </a:pPr>
            <a:r>
              <a:rPr lang="en-US" dirty="0" smtClean="0"/>
              <a:t>Paul Renner, </a:t>
            </a:r>
            <a:r>
              <a:rPr lang="en-US" dirty="0" err="1" smtClean="0"/>
              <a:t>Futura</a:t>
            </a:r>
            <a:r>
              <a:rPr lang="en-US" dirty="0" smtClean="0"/>
              <a:t> </a:t>
            </a:r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r>
              <a:rPr lang="en-US" dirty="0"/>
              <a:t>l</a:t>
            </a:r>
            <a:r>
              <a:rPr lang="en-US" dirty="0" smtClean="0"/>
              <a:t>ight, </a:t>
            </a:r>
          </a:p>
          <a:p>
            <a:pPr marL="0" indent="0">
              <a:buNone/>
            </a:pPr>
            <a:r>
              <a:rPr lang="en-US" dirty="0" smtClean="0"/>
              <a:t>regular,</a:t>
            </a:r>
          </a:p>
          <a:p>
            <a:pPr marL="0" indent="0">
              <a:buNone/>
            </a:pPr>
            <a:r>
              <a:rPr lang="en-US" dirty="0"/>
              <a:t>s</a:t>
            </a:r>
            <a:r>
              <a:rPr lang="en-US" dirty="0" smtClean="0"/>
              <a:t>emi-bold</a:t>
            </a:r>
            <a:endParaRPr lang="en-US" dirty="0"/>
          </a:p>
        </p:txBody>
      </p:sp>
      <p:pic>
        <p:nvPicPr>
          <p:cNvPr id="2050" name="Picture 2" descr="http://upload.wikimedia.org/wikipedia/commons/e/eb/Futura-1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54633" y="533400"/>
            <a:ext cx="4133850" cy="56673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069165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Comparison of ‘perfect’ geometry (light </a:t>
            </a:r>
            <a:r>
              <a:rPr lang="en-US" dirty="0" smtClean="0"/>
              <a:t>gray</a:t>
            </a:r>
            <a:r>
              <a:rPr lang="en-US" dirty="0"/>
              <a:t>) and optical correction in </a:t>
            </a:r>
            <a:r>
              <a:rPr lang="en-US" dirty="0" err="1"/>
              <a:t>Futura</a:t>
            </a:r>
            <a:r>
              <a:rPr lang="en-US" dirty="0"/>
              <a:t> (dark </a:t>
            </a:r>
            <a:r>
              <a:rPr lang="en-US" dirty="0" smtClean="0"/>
              <a:t>gray)</a:t>
            </a:r>
          </a:p>
          <a:p>
            <a:endParaRPr lang="en-US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47800" y="3124199"/>
            <a:ext cx="6289524" cy="2286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871617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3400" y="990600"/>
            <a:ext cx="8229600" cy="4525963"/>
          </a:xfrm>
        </p:spPr>
        <p:txBody>
          <a:bodyPr/>
          <a:lstStyle/>
          <a:p>
            <a:pPr marL="0" indent="0">
              <a:buNone/>
            </a:pPr>
            <a:r>
              <a:rPr lang="en-US" dirty="0"/>
              <a:t>Several alternate letterforms from the development of </a:t>
            </a:r>
            <a:r>
              <a:rPr lang="en-US" dirty="0" err="1"/>
              <a:t>Futura</a:t>
            </a:r>
            <a:r>
              <a:rPr lang="en-US" dirty="0"/>
              <a:t>. </a:t>
            </a: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0" y="2895600"/>
            <a:ext cx="4953000" cy="28384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2278013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902105"/>
            <a:ext cx="3124200" cy="4525963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en-US" dirty="0" smtClean="0"/>
              <a:t>Paul Renner, </a:t>
            </a:r>
            <a:r>
              <a:rPr lang="en-US" dirty="0" err="1" smtClean="0"/>
              <a:t>Futura</a:t>
            </a:r>
            <a:r>
              <a:rPr lang="en-US" dirty="0" smtClean="0"/>
              <a:t> </a:t>
            </a:r>
          </a:p>
          <a:p>
            <a:pPr marL="0" indent="0">
              <a:buNone/>
            </a:pPr>
            <a:r>
              <a:rPr lang="en-US" dirty="0" smtClean="0"/>
              <a:t>typeface, </a:t>
            </a:r>
          </a:p>
          <a:p>
            <a:pPr marL="0" indent="0">
              <a:buNone/>
            </a:pPr>
            <a:r>
              <a:rPr lang="en-US" dirty="0" smtClean="0"/>
              <a:t>1927</a:t>
            </a:r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m</a:t>
            </a:r>
            <a:r>
              <a:rPr lang="en-US" dirty="0" smtClean="0"/>
              <a:t>odular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 smtClean="0"/>
              <a:t>geometric</a:t>
            </a:r>
            <a:endParaRPr lang="en-US" dirty="0"/>
          </a:p>
        </p:txBody>
      </p:sp>
      <p:pic>
        <p:nvPicPr>
          <p:cNvPr id="7170" name="Picture 2" descr="G:\CORNISH - history of design\CORNISH DESIGN Raizman images\by image and chapter\9.38.tif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43200" y="762000"/>
            <a:ext cx="6400800" cy="48061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096291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Jan </a:t>
            </a:r>
            <a:r>
              <a:rPr lang="en-US" dirty="0" err="1" smtClean="0"/>
              <a:t>Tschichold</a:t>
            </a:r>
            <a:r>
              <a:rPr lang="en-US" dirty="0" smtClean="0"/>
              <a:t> </a:t>
            </a:r>
            <a:br>
              <a:rPr lang="en-US" dirty="0" smtClean="0"/>
            </a:br>
            <a:r>
              <a:rPr lang="en-US" dirty="0" smtClean="0"/>
              <a:t>and the codification of the modern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0" y="1941196"/>
            <a:ext cx="4876800" cy="3657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6285362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3962400" cy="4525963"/>
          </a:xfrm>
        </p:spPr>
        <p:txBody>
          <a:bodyPr/>
          <a:lstStyle/>
          <a:p>
            <a:pPr marL="0" indent="0">
              <a:buNone/>
            </a:pPr>
            <a:r>
              <a:rPr lang="de-DE" dirty="0" smtClean="0"/>
              <a:t>Jan Tschichold,</a:t>
            </a:r>
          </a:p>
          <a:p>
            <a:pPr marL="0" indent="0">
              <a:buNone/>
            </a:pPr>
            <a:r>
              <a:rPr lang="de-DE" dirty="0" smtClean="0"/>
              <a:t>Poster for movie theater, 1927. </a:t>
            </a:r>
          </a:p>
          <a:p>
            <a:pPr marL="0" indent="0">
              <a:buNone/>
            </a:pPr>
            <a:r>
              <a:rPr lang="de-DE" dirty="0" smtClean="0"/>
              <a:t>Offset lithograph, </a:t>
            </a:r>
          </a:p>
          <a:p>
            <a:pPr marL="0" indent="0">
              <a:buNone/>
            </a:pPr>
            <a:r>
              <a:rPr lang="de-DE" dirty="0" smtClean="0"/>
              <a:t>48 3⁄4 x 34" </a:t>
            </a:r>
            <a:endParaRPr lang="en-US" dirty="0"/>
          </a:p>
        </p:txBody>
      </p:sp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8200" y="792480"/>
            <a:ext cx="3840480" cy="5486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1018637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 err="1" smtClean="0"/>
              <a:t>Tschichold</a:t>
            </a:r>
            <a:r>
              <a:rPr lang="en-US" dirty="0" smtClean="0"/>
              <a:t>,</a:t>
            </a:r>
          </a:p>
          <a:p>
            <a:pPr marL="0" indent="0">
              <a:buNone/>
            </a:pPr>
            <a:r>
              <a:rPr lang="en-US" dirty="0" smtClean="0"/>
              <a:t>Film poster </a:t>
            </a:r>
          </a:p>
          <a:p>
            <a:pPr marL="0" indent="0">
              <a:buNone/>
            </a:pPr>
            <a:r>
              <a:rPr lang="en-US" dirty="0" smtClean="0"/>
              <a:t>for movie theater</a:t>
            </a:r>
          </a:p>
          <a:p>
            <a:pPr marL="0" indent="0">
              <a:buNone/>
            </a:pPr>
            <a:r>
              <a:rPr lang="en-US" dirty="0" smtClean="0"/>
              <a:t>Letterpress, 1927</a:t>
            </a:r>
          </a:p>
          <a:p>
            <a:endParaRPr lang="en-US" dirty="0"/>
          </a:p>
        </p:txBody>
      </p:sp>
      <p:pic>
        <p:nvPicPr>
          <p:cNvPr id="10242" name="Picture 2" descr="G:\CORNISH - history of design\CORNISH DESIGN Raizman images\by image and chapter\9.41.tif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0" y="152400"/>
            <a:ext cx="5008446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486771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4114800" cy="4525963"/>
          </a:xfrm>
        </p:spPr>
        <p:txBody>
          <a:bodyPr/>
          <a:lstStyle/>
          <a:p>
            <a:r>
              <a:rPr lang="en-US" dirty="0" err="1" smtClean="0"/>
              <a:t>Tschichold</a:t>
            </a:r>
            <a:r>
              <a:rPr lang="en-US" dirty="0" smtClean="0"/>
              <a:t>, </a:t>
            </a:r>
          </a:p>
          <a:p>
            <a:r>
              <a:rPr lang="en-US" dirty="0" smtClean="0"/>
              <a:t>poster for Constructivist exhibition in Basel, 1937</a:t>
            </a:r>
            <a:endParaRPr lang="en-US" dirty="0"/>
          </a:p>
        </p:txBody>
      </p:sp>
      <p:pic>
        <p:nvPicPr>
          <p:cNvPr id="11266" name="Picture 2" descr="G:\CORNISH - history of design\CORNISH DESIGN Raizman images\by image and chapter\9.42.tif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53673" y="228600"/>
            <a:ext cx="4459847" cy="6400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900804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57450" y="1919288"/>
            <a:ext cx="4229100" cy="3019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1714139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 new typography in </a:t>
            </a:r>
            <a:r>
              <a:rPr lang="en-US" dirty="0"/>
              <a:t>E</a:t>
            </a:r>
            <a:r>
              <a:rPr lang="en-US" dirty="0" smtClean="0"/>
              <a:t>ngland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The new roundel, c.1918  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006541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480218"/>
            <a:ext cx="8915400" cy="4525963"/>
          </a:xfrm>
        </p:spPr>
        <p:txBody>
          <a:bodyPr/>
          <a:lstStyle/>
          <a:p>
            <a:pPr marL="0" indent="0">
              <a:buNone/>
            </a:pPr>
            <a:r>
              <a:rPr lang="en-US" sz="2400" dirty="0" smtClean="0"/>
              <a:t>1935 edition </a:t>
            </a:r>
          </a:p>
          <a:p>
            <a:pPr marL="0" indent="0">
              <a:buNone/>
            </a:pPr>
            <a:r>
              <a:rPr lang="en-US" sz="2400" dirty="0" smtClean="0"/>
              <a:t>Design</a:t>
            </a:r>
            <a:r>
              <a:rPr lang="en-US" sz="2400" dirty="0"/>
              <a:t>: Edward </a:t>
            </a:r>
            <a:r>
              <a:rPr lang="en-US" sz="2400" dirty="0" smtClean="0"/>
              <a:t>Young</a:t>
            </a:r>
          </a:p>
          <a:p>
            <a:pPr marL="0" indent="0">
              <a:buNone/>
            </a:pPr>
            <a:r>
              <a:rPr lang="en-US" dirty="0" smtClean="0"/>
              <a:t>					</a:t>
            </a:r>
            <a:endParaRPr lang="en-US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1889760"/>
            <a:ext cx="2715491" cy="4572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30" name="Picture 6" descr="http://designmuseum.org/media/item/4800/-1/101_5Lg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24945" y="1905000"/>
            <a:ext cx="2770909" cy="4572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5410199" y="533399"/>
            <a:ext cx="32004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prstClr val="white"/>
                </a:solidFill>
              </a:rPr>
              <a:t>1949 </a:t>
            </a:r>
            <a:r>
              <a:rPr lang="en-US" sz="2400" dirty="0" smtClean="0">
                <a:solidFill>
                  <a:prstClr val="white"/>
                </a:solidFill>
              </a:rPr>
              <a:t>edition</a:t>
            </a:r>
          </a:p>
          <a:p>
            <a:r>
              <a:rPr lang="en-US" sz="2400" dirty="0" smtClean="0">
                <a:solidFill>
                  <a:prstClr val="white"/>
                </a:solidFill>
              </a:rPr>
              <a:t>Design</a:t>
            </a:r>
            <a:r>
              <a:rPr lang="en-US" sz="2400" dirty="0">
                <a:solidFill>
                  <a:prstClr val="white"/>
                </a:solidFill>
              </a:rPr>
              <a:t>: Jan </a:t>
            </a:r>
            <a:r>
              <a:rPr lang="en-US" sz="2400" dirty="0" err="1">
                <a:solidFill>
                  <a:prstClr val="white"/>
                </a:solidFill>
              </a:rPr>
              <a:t>Tschichold</a:t>
            </a:r>
            <a:endParaRPr lang="en-US" sz="2400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328606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67185" y="0"/>
            <a:ext cx="1890236" cy="2743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195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52400" y="0"/>
            <a:ext cx="1817370" cy="2743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196" name="Picture 4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66322" y="60960"/>
            <a:ext cx="1783404" cy="2743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5989" y="3916680"/>
            <a:ext cx="1629295" cy="2743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" name="Picture 2"/>
          <p:cNvPicPr>
            <a:picLocks noChangeAspect="1" noChangeArrowheads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45993"/>
          <a:stretch/>
        </p:blipFill>
        <p:spPr bwMode="auto">
          <a:xfrm>
            <a:off x="4488615" y="3886200"/>
            <a:ext cx="4655385" cy="2743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Picture 6" descr="http://designmuseum.org/media/item/4800/-1/101_5Lg.jpg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50795" y="3886200"/>
            <a:ext cx="1662545" cy="2743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197" name="Picture 5"/>
          <p:cNvPicPr>
            <a:picLocks noChangeAspect="1" noChangeArrowheads="1"/>
          </p:cNvPicPr>
          <p:nvPr/>
        </p:nvPicPr>
        <p:blipFill rotWithShape="1"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754"/>
          <a:stretch/>
        </p:blipFill>
        <p:spPr bwMode="auto">
          <a:xfrm>
            <a:off x="7303141" y="0"/>
            <a:ext cx="2032312" cy="2743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198" name="Picture 6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79486" y="30480"/>
            <a:ext cx="1602581" cy="2743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767863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57388" y="576263"/>
            <a:ext cx="5229225" cy="5705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4918288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6" name="Picture 4" descr="http://cjb07.files.wordpress.com/2010/05/3833393115_fbc026bd3f1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4995" y="609600"/>
            <a:ext cx="7276391" cy="5486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273523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8" descr="http://lisathatcher.files.wordpress.com/2012/02/jan-journey-01b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59480" y="1356360"/>
            <a:ext cx="5715000" cy="46863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4" name="Picture 2" descr="http://lisathatcher.files.wordpress.com/2012/02/penguin-tschichold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865822"/>
            <a:ext cx="3267075" cy="56673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293319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03525" y="1855788"/>
            <a:ext cx="3535363" cy="31464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060252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2514600" cy="4525963"/>
          </a:xfrm>
        </p:spPr>
        <p:txBody>
          <a:bodyPr/>
          <a:lstStyle/>
          <a:p>
            <a:pPr marL="0" indent="0">
              <a:buNone/>
            </a:pPr>
            <a:r>
              <a:rPr lang="en-US" dirty="0" smtClean="0"/>
              <a:t>Edward Johnston, London Underground design </a:t>
            </a:r>
            <a:endParaRPr lang="en-US" dirty="0"/>
          </a:p>
        </p:txBody>
      </p:sp>
      <p:pic>
        <p:nvPicPr>
          <p:cNvPr id="2050" name="Picture 2" descr="G:\CORNISH - history of design\CORNISH DESIGN Raizman images\by image and chapter\9.56.tif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57600" y="908685"/>
            <a:ext cx="4674870" cy="50711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992439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-30480"/>
            <a:ext cx="2971800" cy="1143000"/>
          </a:xfrm>
        </p:spPr>
        <p:txBody>
          <a:bodyPr>
            <a:normAutofit/>
          </a:bodyPr>
          <a:lstStyle/>
          <a:p>
            <a:r>
              <a:rPr lang="en-US" sz="2000" dirty="0" smtClean="0"/>
              <a:t>1902 station</a:t>
            </a:r>
            <a:endParaRPr lang="en-US" sz="2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-15240" y="3429000"/>
            <a:ext cx="2895600" cy="262096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000" dirty="0" smtClean="0"/>
              <a:t>1926 station</a:t>
            </a:r>
            <a:endParaRPr lang="en-US" sz="2000" dirty="0"/>
          </a:p>
        </p:txBody>
      </p:sp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01340" y="-30480"/>
            <a:ext cx="5981700" cy="3657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43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44600" y="3901440"/>
            <a:ext cx="7899400" cy="2971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1564487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1126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71600" y="1066800"/>
            <a:ext cx="6885542" cy="457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1249873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3400" y="152400"/>
            <a:ext cx="8229600" cy="4525963"/>
          </a:xfrm>
        </p:spPr>
        <p:txBody>
          <a:bodyPr/>
          <a:lstStyle/>
          <a:p>
            <a:pPr marL="0" indent="0">
              <a:buNone/>
            </a:pPr>
            <a:r>
              <a:rPr lang="en-US" dirty="0" smtClean="0"/>
              <a:t>Johnston Sans </a:t>
            </a:r>
          </a:p>
          <a:p>
            <a:pPr marL="0" indent="0">
              <a:buNone/>
            </a:pPr>
            <a:r>
              <a:rPr lang="en-US" dirty="0" smtClean="0"/>
              <a:t>type</a:t>
            </a:r>
            <a:endParaRPr lang="en-US" dirty="0"/>
          </a:p>
        </p:txBody>
      </p:sp>
      <p:pic>
        <p:nvPicPr>
          <p:cNvPr id="1433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48400" y="1752600"/>
            <a:ext cx="2019300" cy="304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9080" y="1981200"/>
            <a:ext cx="5490828" cy="3657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7427369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13314" name="Picture 2" descr="G:\CORNISH - history of design\CORNISH DESIGN Raizman images\by image and chapter\9.58.tif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0095" y="784860"/>
            <a:ext cx="7623810" cy="52882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179887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191000" y="914400"/>
            <a:ext cx="4572000" cy="1143000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The spread </a:t>
            </a:r>
            <a:br>
              <a:rPr lang="en-US" dirty="0" smtClean="0"/>
            </a:br>
            <a:r>
              <a:rPr lang="en-US" dirty="0" smtClean="0"/>
              <a:t>of New Typography</a:t>
            </a:r>
            <a:br>
              <a:rPr lang="en-US" dirty="0" smtClean="0"/>
            </a:br>
            <a:r>
              <a:rPr lang="en-US" dirty="0" smtClean="0"/>
              <a:t>and </a:t>
            </a:r>
            <a:br>
              <a:rPr lang="en-US" dirty="0" smtClean="0"/>
            </a:br>
            <a:r>
              <a:rPr lang="en-US" dirty="0" smtClean="0"/>
              <a:t>the codification of the modern</a:t>
            </a:r>
            <a:endParaRPr lang="en-US" dirty="0"/>
          </a:p>
        </p:txBody>
      </p:sp>
      <p:pic>
        <p:nvPicPr>
          <p:cNvPr id="12290" name="Picture 2" descr="G:\CORNISH - history of design\CORNISH DESIGN Raizman images\by image and chapter\9.46.tif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00400" y="3185160"/>
            <a:ext cx="2612112" cy="3657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2" descr="http://xroads.virginia.edu/%7E1930s/PRINT/adweb/answer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" y="167640"/>
            <a:ext cx="3474720" cy="28608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291" name="Picture 3"/>
          <p:cNvPicPr>
            <a:picLocks noGrp="1" noChangeAspect="1" noChangeArrowheads="1"/>
          </p:cNvPicPr>
          <p:nvPr>
            <p:ph idx="1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72200" y="3200400"/>
            <a:ext cx="2701747" cy="3657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3691723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G:\CORNISH - history of design\CORNISH DESIGN Raizman images\by image and chapter\9.47.tif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" y="533400"/>
            <a:ext cx="3946563" cy="5486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Subtitle 1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00600" y="533400"/>
            <a:ext cx="4029075" cy="5486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658416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581400" y="858924"/>
            <a:ext cx="2743200" cy="1143000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>New Typography activity</a:t>
            </a:r>
            <a:br>
              <a:rPr lang="en-US" dirty="0" smtClean="0"/>
            </a:br>
            <a:endParaRPr lang="en-US" dirty="0"/>
          </a:p>
        </p:txBody>
      </p:sp>
      <p:pic>
        <p:nvPicPr>
          <p:cNvPr id="12290" name="Picture 2" descr="G:\CORNISH - history of design\CORNISH DESIGN Raizman images\by image and chapter\9.46.tif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31888" y="1"/>
            <a:ext cx="2103120" cy="29448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2" descr="http://xroads.virginia.edu/%7E1930s/PRINT/adweb/answer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3474720" cy="28608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291" name="Picture 3"/>
          <p:cNvPicPr>
            <a:picLocks noGrp="1" noChangeAspect="1" noChangeArrowheads="1"/>
          </p:cNvPicPr>
          <p:nvPr>
            <p:ph idx="1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71800" y="3215640"/>
            <a:ext cx="2701747" cy="3657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4338" name="Picture 2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" y="3169920"/>
            <a:ext cx="2686050" cy="3657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4339" name="Picture 3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0" y="3169920"/>
            <a:ext cx="2672926" cy="3657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3457646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9561" y="769620"/>
            <a:ext cx="4185339" cy="5486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00600" y="800100"/>
            <a:ext cx="4032504" cy="5486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1145265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35480" y="231888"/>
            <a:ext cx="4937760" cy="638946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3427813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" y="762000"/>
            <a:ext cx="4069024" cy="5486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331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00600" y="731520"/>
            <a:ext cx="4240545" cy="5486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6863089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1536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30835" y="426720"/>
            <a:ext cx="9490075" cy="12801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4968818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6760" y="-3581400"/>
            <a:ext cx="7620000" cy="102743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3651657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62200" y="1828800"/>
            <a:ext cx="4511514" cy="3657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6750807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14500" y="2119313"/>
            <a:ext cx="5715000" cy="26193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3242909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43000" y="1447800"/>
            <a:ext cx="3219450" cy="428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24400" y="1327943"/>
            <a:ext cx="3356709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315498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676400"/>
            <a:ext cx="3581400" cy="444976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800" dirty="0" smtClean="0"/>
              <a:t>Norman </a:t>
            </a:r>
            <a:r>
              <a:rPr lang="en-US" sz="2800" dirty="0"/>
              <a:t>R</a:t>
            </a:r>
            <a:r>
              <a:rPr lang="en-US" sz="2800" dirty="0" smtClean="0"/>
              <a:t>ockwell, Freedom from Want, </a:t>
            </a:r>
          </a:p>
          <a:p>
            <a:pPr marL="0" indent="0">
              <a:buNone/>
            </a:pPr>
            <a:r>
              <a:rPr lang="en-US" sz="2800" dirty="0" smtClean="0"/>
              <a:t>oil painting, </a:t>
            </a:r>
          </a:p>
          <a:p>
            <a:pPr marL="0" indent="0">
              <a:buNone/>
            </a:pPr>
            <a:r>
              <a:rPr lang="en-US" sz="2800" dirty="0" smtClean="0"/>
              <a:t>1943</a:t>
            </a:r>
            <a:endParaRPr lang="en-US" sz="2800" dirty="0"/>
          </a:p>
        </p:txBody>
      </p:sp>
      <p:pic>
        <p:nvPicPr>
          <p:cNvPr id="6146" name="Picture 2" descr="G:\CORNISH - history of design\CORNISH DESIGN Raizman images\by image and chapter\10.39.TIF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57600" y="0"/>
            <a:ext cx="5303163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681572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400" y="762000"/>
            <a:ext cx="1876425" cy="29051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76600" y="228600"/>
            <a:ext cx="4564168" cy="6400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3182835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 smtClean="0"/>
              <a:t>Grant Wood,</a:t>
            </a:r>
          </a:p>
          <a:p>
            <a:pPr marL="0" indent="0">
              <a:buNone/>
            </a:pPr>
            <a:r>
              <a:rPr lang="en-US" dirty="0" smtClean="0"/>
              <a:t>American Gothic, 1930</a:t>
            </a:r>
            <a:endParaRPr lang="en-US" dirty="0"/>
          </a:p>
        </p:txBody>
      </p:sp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83760" y="897255"/>
            <a:ext cx="4445000" cy="51244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3107996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2133600" cy="4525963"/>
          </a:xfrm>
        </p:spPr>
        <p:txBody>
          <a:bodyPr/>
          <a:lstStyle/>
          <a:p>
            <a:r>
              <a:rPr lang="en-US" dirty="0" err="1" smtClean="0"/>
              <a:t>Eero</a:t>
            </a:r>
            <a:r>
              <a:rPr lang="en-US" dirty="0" smtClean="0"/>
              <a:t> Saarinen and Charles Eames, armchair</a:t>
            </a:r>
            <a:endParaRPr lang="en-US" dirty="0"/>
          </a:p>
        </p:txBody>
      </p:sp>
      <p:pic>
        <p:nvPicPr>
          <p:cNvPr id="1026" name="Picture 2" descr="G:\CORNISH - history of design\CORNISH DESIGN Raizman images\by image and chapter\10.44.TIF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71800" y="0"/>
            <a:ext cx="5796163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814232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end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561391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Clarity">
    <a:dk1>
      <a:srgbClr val="292934"/>
    </a:dk1>
    <a:lt1>
      <a:srgbClr val="FFFFFF"/>
    </a:lt1>
    <a:dk2>
      <a:srgbClr val="D2533C"/>
    </a:dk2>
    <a:lt2>
      <a:srgbClr val="F3F2DC"/>
    </a:lt2>
    <a:accent1>
      <a:srgbClr val="93A299"/>
    </a:accent1>
    <a:accent2>
      <a:srgbClr val="AD8F67"/>
    </a:accent2>
    <a:accent3>
      <a:srgbClr val="726056"/>
    </a:accent3>
    <a:accent4>
      <a:srgbClr val="4C5A6A"/>
    </a:accent4>
    <a:accent5>
      <a:srgbClr val="808DA0"/>
    </a:accent5>
    <a:accent6>
      <a:srgbClr val="79463D"/>
    </a:accent6>
    <a:hlink>
      <a:srgbClr val="0000FF"/>
    </a:hlink>
    <a:folHlink>
      <a:srgbClr val="800080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otalTime>694</TotalTime>
  <Words>187</Words>
  <Application>Microsoft Office PowerPoint</Application>
  <PresentationFormat>On-screen Show (4:3)</PresentationFormat>
  <Paragraphs>56</Paragraphs>
  <Slides>40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40</vt:i4>
      </vt:variant>
    </vt:vector>
  </HeadingPairs>
  <TitlesOfParts>
    <vt:vector size="41" baseType="lpstr"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Jan Tschichold  and the codification of the modern</vt:lpstr>
      <vt:lpstr>PowerPoint Presentation</vt:lpstr>
      <vt:lpstr>PowerPoint Presentation</vt:lpstr>
      <vt:lpstr>PowerPoint Presentation</vt:lpstr>
      <vt:lpstr>PowerPoint Presentation</vt:lpstr>
      <vt:lpstr>The new typography in England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1902 station</vt:lpstr>
      <vt:lpstr>PowerPoint Presentation</vt:lpstr>
      <vt:lpstr>PowerPoint Presentation</vt:lpstr>
      <vt:lpstr>PowerPoint Presentation</vt:lpstr>
      <vt:lpstr>The spread  of New Typography and  the codification of the modern</vt:lpstr>
      <vt:lpstr>PowerPoint Presentation</vt:lpstr>
      <vt:lpstr> New Typography activity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end</vt:lpstr>
    </vt:vector>
  </TitlesOfParts>
  <Company>Toshiba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Charlie Bear</dc:creator>
  <cp:lastModifiedBy>Charlie Bear</cp:lastModifiedBy>
  <cp:revision>45</cp:revision>
  <dcterms:created xsi:type="dcterms:W3CDTF">2012-11-08T20:10:59Z</dcterms:created>
  <dcterms:modified xsi:type="dcterms:W3CDTF">2013-09-22T18:18:11Z</dcterms:modified>
</cp:coreProperties>
</file>