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4C493-DB54-452F-AEB8-7674D3D43670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92EC8-9BC1-4F3E-B914-E0A64FE8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8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1CF3F5-B8C4-4778-B819-CE7A69A04BEA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474BC7-8FD2-4B12-BB18-BC60F604F8F1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FBB8A-6C53-4D6D-AE08-88CBCF0CD4C2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03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26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1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45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68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51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85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712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2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32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12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5"/>
            <a:fld id="{EED30C71-AD6A-4767-94B3-F8972B1A465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914305"/>
              <a:t>9/22/2013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5"/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5"/>
            <a:fld id="{61AD3B4A-45E2-48E7-9330-5BEF57323A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914305"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617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oma.org/collection/artist.php?artist_id=5866" TargetMode="Externa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3228109" cy="11430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9999"/>
                </a:solidFill>
              </a:rPr>
              <a:t/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1851  </a:t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The first World’s Fair </a:t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“The Crystal Palace” </a:t>
            </a:r>
            <a:r>
              <a:rPr lang="en-US" sz="1800" dirty="0">
                <a:solidFill>
                  <a:srgbClr val="0033CC"/>
                </a:solidFill>
              </a:rPr>
              <a:t/>
            </a:r>
            <a:br>
              <a:rPr lang="en-US" sz="1800" dirty="0">
                <a:solidFill>
                  <a:srgbClr val="0033CC"/>
                </a:solidFill>
              </a:rPr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4480560" cy="315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File:Crystal Palace from the northeast from Dickinson's Comprehensive Pictures of the Great Exhibition of 1851. 18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228600"/>
            <a:ext cx="5029200" cy="27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64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79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/>
              <a:t>T</a:t>
            </a:r>
            <a:r>
              <a:rPr lang="en-US" sz="3600" dirty="0" smtClean="0"/>
              <a:t>he new machinery…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458200" cy="51355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shift </a:t>
            </a:r>
            <a:r>
              <a:rPr lang="en-US" dirty="0"/>
              <a:t>from </a:t>
            </a:r>
            <a:r>
              <a:rPr lang="en-US" dirty="0" smtClean="0"/>
              <a:t>home or workshop production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/>
              <a:t>to factory production</a:t>
            </a:r>
          </a:p>
          <a:p>
            <a:r>
              <a:rPr lang="en-US" dirty="0"/>
              <a:t>n</a:t>
            </a:r>
            <a:r>
              <a:rPr lang="en-US" dirty="0" smtClean="0"/>
              <a:t>ew processes lead to new </a:t>
            </a:r>
            <a:r>
              <a:rPr lang="en-US" dirty="0"/>
              <a:t>factory machines </a:t>
            </a:r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ew factory machines/tools lead </a:t>
            </a:r>
            <a:r>
              <a:rPr lang="en-US" dirty="0"/>
              <a:t>to new products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65738"/>
            <a:ext cx="4572000" cy="332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71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Cast iron</a:t>
            </a:r>
          </a:p>
          <a:p>
            <a:r>
              <a:rPr lang="en-US" dirty="0" smtClean="0"/>
              <a:t>Bentwood</a:t>
            </a:r>
          </a:p>
          <a:p>
            <a:r>
              <a:rPr lang="en-US" dirty="0" smtClean="0"/>
              <a:t>Electroplating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3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077200" cy="106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In the 1850s manufacturers produced a diverse range of cast-iron products for the household.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098" name="Picture 2" descr="http://blog.nj.com/hg_impact_style/2008/02/medium_se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417" y="683454"/>
            <a:ext cx="22860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" y="3635541"/>
            <a:ext cx="2194560" cy="3183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ttp://img.ehowcdn.com/article-new/ehow/images/a07/ja/hh/identify-sewing-machine-iron-stand-800x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918485"/>
            <a:ext cx="2103120" cy="254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reillageonline.com/wp-content/uploads/2012/06/product1405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t="16000" r="11200" b="14000"/>
          <a:stretch/>
        </p:blipFill>
        <p:spPr bwMode="auto">
          <a:xfrm>
            <a:off x="2873873" y="4503033"/>
            <a:ext cx="277141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d-vers.com/images/medium/BurkesAntiques/Cast-Iron-Umbrella-Stand/Cast-Iron-Umbrella-Stand-English-19thCentury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4"/>
          <a:stretch/>
        </p:blipFill>
        <p:spPr bwMode="auto">
          <a:xfrm>
            <a:off x="3124200" y="1375920"/>
            <a:ext cx="2011680" cy="257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images.vandm.biz/content/images/500x500/_SMT7433_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90533"/>
            <a:ext cx="2560320" cy="201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400837"/>
            <a:ext cx="219075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955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"/>
            <a:ext cx="8077200" cy="2239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Iron </a:t>
            </a:r>
            <a:r>
              <a:rPr lang="en-US" dirty="0"/>
              <a:t>casting works, </a:t>
            </a:r>
            <a:r>
              <a:rPr lang="en-US" dirty="0" err="1"/>
              <a:t>Molitor</a:t>
            </a:r>
            <a:r>
              <a:rPr lang="en-US" dirty="0"/>
              <a:t> und Co., </a:t>
            </a:r>
            <a:r>
              <a:rPr lang="en-US" dirty="0" smtClean="0"/>
              <a:t>Heidelberg. </a:t>
            </a:r>
            <a:r>
              <a:rPr lang="en-US" dirty="0"/>
              <a:t>drawing, 2nd half 19th </a:t>
            </a:r>
            <a:r>
              <a:rPr lang="en-US" dirty="0" smtClean="0"/>
              <a:t>century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/>
        </p:blipFill>
        <p:spPr bwMode="auto">
          <a:xfrm>
            <a:off x="1981200" y="2286000"/>
            <a:ext cx="5529263" cy="429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29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"/>
            <a:ext cx="6949440" cy="518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6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077200" cy="106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The most popular cast-iron products were chairs and </a:t>
            </a:r>
            <a:r>
              <a:rPr lang="en-US" sz="2400" dirty="0" smtClean="0"/>
              <a:t>benches.</a:t>
            </a:r>
          </a:p>
        </p:txBody>
      </p:sp>
      <p:pic>
        <p:nvPicPr>
          <p:cNvPr id="4100" name="Picture 4" descr="http://www.chairblog.eu/wp-content/uploads/2009/05/French-cast-iron-Garden-Ben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" y="3895724"/>
            <a:ext cx="32385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g.ehowcdn.com/article-new/ehow/images/a07/46/l3/identify-cast-iron-chairs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22" y="1066800"/>
            <a:ext cx="3291840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kimballandbean.com/catalog/images/atrex/gdbn1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840" y="3703036"/>
            <a:ext cx="3566160" cy="315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31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Thomas E. Warren (American, 1808–18?). “Centripetal Spring” Chairs, </a:t>
            </a:r>
          </a:p>
          <a:p>
            <a:pPr marL="0" indent="0">
              <a:buNone/>
            </a:pPr>
            <a:r>
              <a:rPr lang="en-US" sz="1800" dirty="0"/>
              <a:t>American Chair Company (active 1829–1858). 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Cast </a:t>
            </a:r>
            <a:r>
              <a:rPr lang="en-US" sz="1800" dirty="0"/>
              <a:t>iron, sheet metal, wood,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modern </a:t>
            </a:r>
            <a:r>
              <a:rPr lang="en-US" sz="1800" dirty="0"/>
              <a:t>upholstery, original fringe.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3466386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389" y="1688863"/>
            <a:ext cx="5419725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14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Bentwood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00"/>
          <a:stretch/>
        </p:blipFill>
        <p:spPr bwMode="auto">
          <a:xfrm>
            <a:off x="4922520" y="609600"/>
            <a:ext cx="3749040" cy="319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665" y="3922544"/>
            <a:ext cx="4961615" cy="219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Michael Thonet. Chair No. 14. 18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65959"/>
            <a:ext cx="28194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78995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305"/>
            <a:r>
              <a:rPr lang="en-US" b="1" dirty="0">
                <a:solidFill>
                  <a:prstClr val="white"/>
                </a:solidFill>
                <a:hlinkClick r:id="rId5"/>
              </a:rPr>
              <a:t>Michael </a:t>
            </a:r>
            <a:r>
              <a:rPr lang="en-US" b="1" dirty="0" err="1">
                <a:solidFill>
                  <a:prstClr val="white"/>
                </a:solidFill>
                <a:hlinkClick r:id="rId5"/>
              </a:rPr>
              <a:t>Thonet</a:t>
            </a:r>
            <a:r>
              <a:rPr lang="en-US" b="1" dirty="0">
                <a:solidFill>
                  <a:prstClr val="white"/>
                </a:solidFill>
              </a:rPr>
              <a:t> </a:t>
            </a:r>
          </a:p>
          <a:p>
            <a:pPr defTabSz="914305"/>
            <a:r>
              <a:rPr lang="en-US" b="1" dirty="0">
                <a:solidFill>
                  <a:prstClr val="white"/>
                </a:solidFill>
              </a:rPr>
              <a:t>(Austrian, 1796–1871)</a:t>
            </a:r>
          </a:p>
          <a:p>
            <a:pPr defTabSz="914305"/>
            <a:r>
              <a:rPr lang="en-US" b="1" dirty="0">
                <a:solidFill>
                  <a:prstClr val="white"/>
                </a:solidFill>
              </a:rPr>
              <a:t>Chair No. 14 </a:t>
            </a:r>
          </a:p>
          <a:p>
            <a:pPr defTabSz="914305"/>
            <a:r>
              <a:rPr lang="en-US" b="1" dirty="0">
                <a:solidFill>
                  <a:prstClr val="white"/>
                </a:solidFill>
              </a:rPr>
              <a:t>Collection of MOMA)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630177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5"/>
            <a:r>
              <a:rPr lang="en-US" dirty="0">
                <a:solidFill>
                  <a:prstClr val="white"/>
                </a:solidFill>
              </a:rPr>
              <a:t>http://www.youtube.com/watch?v=eoy5QP3Jibg</a:t>
            </a:r>
          </a:p>
        </p:txBody>
      </p:sp>
    </p:spTree>
    <p:extLst>
      <p:ext uri="{BB962C8B-B14F-4D97-AF65-F5344CB8AC3E}">
        <p14:creationId xmlns:p14="http://schemas.microsoft.com/office/powerpoint/2010/main" val="327075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702"/>
            <a:ext cx="9448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1840s - Silver electroplating patented and developed</a:t>
            </a:r>
            <a:endParaRPr lang="en-US" dirty="0"/>
          </a:p>
        </p:txBody>
      </p:sp>
      <p:pic>
        <p:nvPicPr>
          <p:cNvPr id="10242" name="Picture 2" descr="http://www.ieeeghn.org/wiki6/images/d/d1/Elkington_Electroplating_0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01038"/>
            <a:ext cx="4010025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75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220" y="2089091"/>
            <a:ext cx="6919560" cy="354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83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88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10000"/>
            <a:ext cx="4846320" cy="374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2"/>
            <a:ext cx="5212080" cy="397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9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alacelith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099"/>
            <a:ext cx="91440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28800" y="152402"/>
            <a:ext cx="5333999" cy="147731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50000"/>
                <a:alpha val="91000"/>
              </a:schemeClr>
            </a:solidFill>
          </a:ln>
        </p:spPr>
        <p:txBody>
          <a:bodyPr wrap="square" lIns="91430" tIns="45715" rIns="91430" bIns="45715">
            <a:spAutoFit/>
          </a:bodyPr>
          <a:lstStyle/>
          <a:p>
            <a:pPr defTabSz="914305"/>
            <a:r>
              <a:rPr lang="en-US" dirty="0">
                <a:solidFill>
                  <a:prstClr val="black"/>
                </a:solidFill>
              </a:rPr>
              <a:t>“Its grandeur does not consist in one thing, but in the unique assemblage of all things. Whatever human industry has created you find here.“         </a:t>
            </a:r>
          </a:p>
          <a:p>
            <a:pPr defTabSz="914305"/>
            <a:r>
              <a:rPr lang="en-US" dirty="0">
                <a:solidFill>
                  <a:prstClr val="black"/>
                </a:solidFill>
              </a:rPr>
              <a:t>     </a:t>
            </a:r>
          </a:p>
          <a:p>
            <a:pPr defTabSz="914305"/>
            <a:r>
              <a:rPr lang="en-US" dirty="0">
                <a:solidFill>
                  <a:prstClr val="black"/>
                </a:solidFill>
              </a:rPr>
              <a:t>Charlotte </a:t>
            </a:r>
            <a:r>
              <a:rPr lang="en-US" dirty="0" err="1">
                <a:solidFill>
                  <a:prstClr val="black"/>
                </a:solidFill>
              </a:rPr>
              <a:t>Brontë</a:t>
            </a:r>
            <a:r>
              <a:rPr lang="en-US" dirty="0">
                <a:solidFill>
                  <a:prstClr val="black"/>
                </a:solidFill>
              </a:rPr>
              <a:t>, letter of 1851</a:t>
            </a:r>
          </a:p>
        </p:txBody>
      </p:sp>
    </p:spTree>
    <p:extLst>
      <p:ext uri="{BB962C8B-B14F-4D97-AF65-F5344CB8AC3E}">
        <p14:creationId xmlns:p14="http://schemas.microsoft.com/office/powerpoint/2010/main" val="172195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3228109" cy="11430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9999"/>
                </a:solidFill>
              </a:rPr>
              <a:t/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1851  </a:t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The first World’s Fair </a:t>
            </a:r>
            <a:br>
              <a:rPr lang="en-US" sz="2800" dirty="0">
                <a:solidFill>
                  <a:srgbClr val="009999"/>
                </a:solidFill>
              </a:rPr>
            </a:br>
            <a:r>
              <a:rPr lang="en-US" sz="2800" dirty="0">
                <a:solidFill>
                  <a:srgbClr val="009999"/>
                </a:solidFill>
              </a:rPr>
              <a:t>“The Crystal Palace” </a:t>
            </a:r>
            <a:r>
              <a:rPr lang="en-US" sz="1800" dirty="0">
                <a:solidFill>
                  <a:srgbClr val="0033CC"/>
                </a:solidFill>
              </a:rPr>
              <a:t/>
            </a:r>
            <a:br>
              <a:rPr lang="en-US" sz="1800" dirty="0">
                <a:solidFill>
                  <a:srgbClr val="0033CC"/>
                </a:solidFill>
              </a:rPr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4480560" cy="315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File:Crystal Palace from the northeast from Dickinson's Comprehensive Pictures of the Great Exhibition of 1851. 18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228600"/>
            <a:ext cx="5029200" cy="27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54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 “American System” of manufacture was also on display at the Crystal Palace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2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228600"/>
            <a:ext cx="8382000" cy="647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American </a:t>
            </a:r>
            <a:r>
              <a:rPr lang="en-US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of Manufacture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endParaRPr lang="en-US" dirty="0" smtClean="0"/>
          </a:p>
          <a:p>
            <a:r>
              <a:rPr lang="en-US" dirty="0" smtClean="0"/>
              <a:t>division </a:t>
            </a:r>
            <a:r>
              <a:rPr lang="en-US" dirty="0"/>
              <a:t>of labor</a:t>
            </a:r>
          </a:p>
          <a:p>
            <a:r>
              <a:rPr lang="en-US" dirty="0" smtClean="0"/>
              <a:t>mechanization </a:t>
            </a:r>
            <a:r>
              <a:rPr lang="en-US" dirty="0"/>
              <a:t>(special-purpose machine </a:t>
            </a:r>
            <a:r>
              <a:rPr lang="en-US" dirty="0" smtClean="0"/>
              <a:t>    	tools)</a:t>
            </a:r>
            <a:endParaRPr lang="en-US" dirty="0"/>
          </a:p>
          <a:p>
            <a:r>
              <a:rPr lang="en-US" dirty="0" smtClean="0"/>
              <a:t>standardization</a:t>
            </a:r>
            <a:endParaRPr lang="en-US" dirty="0"/>
          </a:p>
          <a:p>
            <a:r>
              <a:rPr lang="en-US" dirty="0" smtClean="0"/>
              <a:t>interchangeable </a:t>
            </a:r>
            <a:r>
              <a:rPr lang="en-US" dirty="0"/>
              <a:t>parts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640" y="977534"/>
            <a:ext cx="385762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24801" y="1258610"/>
            <a:ext cx="1219200" cy="1754326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4305"/>
            <a:r>
              <a:rPr lang="en-US" dirty="0">
                <a:solidFill>
                  <a:prstClr val="white"/>
                </a:solidFill>
              </a:rPr>
              <a:t>lathe  machine</a:t>
            </a:r>
          </a:p>
          <a:p>
            <a:pPr defTabSz="914305"/>
            <a:r>
              <a:rPr lang="en-US" dirty="0">
                <a:solidFill>
                  <a:prstClr val="white"/>
                </a:solidFill>
              </a:rPr>
              <a:t>for cutting a gunstock to match a pattern</a:t>
            </a:r>
          </a:p>
        </p:txBody>
      </p:sp>
    </p:spTree>
    <p:extLst>
      <p:ext uri="{BB962C8B-B14F-4D97-AF65-F5344CB8AC3E}">
        <p14:creationId xmlns:p14="http://schemas.microsoft.com/office/powerpoint/2010/main" val="169490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52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</a:t>
            </a:r>
            <a:r>
              <a:rPr lang="en-US" dirty="0" smtClean="0"/>
              <a:t>ew </a:t>
            </a:r>
            <a:r>
              <a:rPr lang="en-US" dirty="0"/>
              <a:t>machine tools revolutionized the manufacture of clocks, textile machinery, printing machines, </a:t>
            </a:r>
            <a:r>
              <a:rPr lang="en-US" dirty="0" smtClean="0"/>
              <a:t>locomotives</a:t>
            </a:r>
            <a:r>
              <a:rPr lang="en-US" dirty="0"/>
              <a:t>, cash registers, </a:t>
            </a:r>
            <a:r>
              <a:rPr lang="en-US" dirty="0" smtClean="0"/>
              <a:t>typewriters, </a:t>
            </a:r>
            <a:r>
              <a:rPr lang="en-US" dirty="0"/>
              <a:t>sewing </a:t>
            </a:r>
            <a:r>
              <a:rPr lang="en-US" dirty="0" smtClean="0"/>
              <a:t>machines, bicycles</a:t>
            </a:r>
            <a:r>
              <a:rPr lang="en-US" dirty="0"/>
              <a:t>, and </a:t>
            </a:r>
            <a:r>
              <a:rPr lang="en-US" dirty="0" smtClean="0"/>
              <a:t>many more things…</a:t>
            </a:r>
            <a:endParaRPr lang="en-US" dirty="0"/>
          </a:p>
        </p:txBody>
      </p:sp>
      <p:pic>
        <p:nvPicPr>
          <p:cNvPr id="14338" name="Picture 2" descr="http://www.clemson.edu/caah/history/FacultyPages/PamMack/lec122/smach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60" y="4114801"/>
            <a:ext cx="2924175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93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84582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Victorian Taste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smtClean="0"/>
              <a:t>Furniture and Interiors)</a:t>
            </a:r>
            <a:endParaRPr lang="ru-RU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438400"/>
            <a:ext cx="4419600" cy="1371600"/>
          </a:xfrm>
        </p:spPr>
        <p:txBody>
          <a:bodyPr rtlCol="0">
            <a:normAutofit/>
          </a:bodyPr>
          <a:lstStyle/>
          <a:p>
            <a:pPr>
              <a:buClr>
                <a:schemeClr val="tx1"/>
              </a:buClr>
            </a:pPr>
            <a:r>
              <a:rPr lang="en-US" dirty="0"/>
              <a:t>Queen Victoria</a:t>
            </a:r>
          </a:p>
          <a:p>
            <a:pPr>
              <a:buClr>
                <a:schemeClr val="tx1"/>
              </a:buClr>
            </a:pPr>
            <a:r>
              <a:rPr lang="en-US" dirty="0"/>
              <a:t>(</a:t>
            </a:r>
            <a:r>
              <a:rPr lang="en-US" dirty="0" smtClean="0"/>
              <a:t>reigned: 1837 </a:t>
            </a:r>
            <a:r>
              <a:rPr lang="en-US" dirty="0"/>
              <a:t>– </a:t>
            </a:r>
            <a:r>
              <a:rPr lang="en-US" dirty="0" smtClean="0"/>
              <a:t>1901</a:t>
            </a:r>
            <a:r>
              <a:rPr lang="en-US" dirty="0"/>
              <a:t>)</a:t>
            </a: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3108960" cy="4488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253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173" y="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1850s and beyond…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Furniture got bigger, showier.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Interiors were more lavishly, more densely decorated.  </a:t>
            </a:r>
            <a:endParaRPr lang="en-US" dirty="0"/>
          </a:p>
        </p:txBody>
      </p:sp>
      <p:pic>
        <p:nvPicPr>
          <p:cNvPr id="4" name="Picture 8" descr="bedroomstew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399" y="3657600"/>
            <a:ext cx="451337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84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/>
            <a:endParaRPr lang="en-US">
              <a:solidFill>
                <a:prstClr val="white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/>
            <a:endParaRPr lang="en-US">
              <a:solidFill>
                <a:prstClr val="white"/>
              </a:solidFill>
            </a:endParaRP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1" y="1524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>
                <a:solidFill>
                  <a:schemeClr val="bg1"/>
                </a:solidFill>
              </a:rPr>
              <a:t>Entrance Hall,  A. T. Stewart residence, </a:t>
            </a:r>
            <a:r>
              <a:rPr lang="en-US" sz="2000" dirty="0" smtClean="0">
                <a:solidFill>
                  <a:schemeClr val="bg1"/>
                </a:solidFill>
              </a:rPr>
              <a:t> New York City, 1870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2533" name="Picture 5" descr="hall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571500"/>
            <a:ext cx="8382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1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39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064099"/>
            <a:ext cx="4057055" cy="475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81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/>
            <a:endParaRPr lang="en-US">
              <a:solidFill>
                <a:prstClr val="white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067800" cy="2514600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n-US" sz="2000" b="1" dirty="0">
                <a:solidFill>
                  <a:schemeClr val="bg1"/>
                </a:solidFill>
              </a:rPr>
              <a:t>      The formal drawing </a:t>
            </a:r>
            <a:r>
              <a:rPr lang="en-US" sz="2000" b="1" dirty="0" smtClean="0">
                <a:solidFill>
                  <a:schemeClr val="bg1"/>
                </a:solidFill>
              </a:rPr>
              <a:t>room or </a:t>
            </a:r>
            <a:r>
              <a:rPr lang="en-US" sz="2000" b="1" dirty="0" err="1" smtClean="0">
                <a:solidFill>
                  <a:schemeClr val="bg1"/>
                </a:solidFill>
              </a:rPr>
              <a:t>parlour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2000" b="1" dirty="0">
                <a:solidFill>
                  <a:schemeClr val="bg1"/>
                </a:solidFill>
              </a:rPr>
              <a:t>	</a:t>
            </a:r>
            <a:r>
              <a:rPr lang="en-US" sz="2000" dirty="0">
                <a:solidFill>
                  <a:schemeClr val="bg1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6388" name="Picture 4" descr="drawingrm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" y="457200"/>
            <a:ext cx="5852160" cy="361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840" y="2474103"/>
            <a:ext cx="3200400" cy="438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59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Watercolor depicting a more intimate sitting room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7500650" cy="512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92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Victorian use of interior design pattern in parlor home decor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00" y="685800"/>
            <a:ext cx="345412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ctorian room cluttered opulent interior deccor desig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1600200"/>
            <a:ext cx="538299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6126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283</Words>
  <Application>Microsoft Office PowerPoint</Application>
  <PresentationFormat>On-screen Show (4:3)</PresentationFormat>
  <Paragraphs>62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1_Office Theme</vt:lpstr>
      <vt:lpstr> 1851   The first World’s Fair  “The Crystal Palace”   </vt:lpstr>
      <vt:lpstr>The new machinery…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Bentwood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1851   The first World’s Fair  “The Crystal Palace”   </vt:lpstr>
      <vt:lpstr>PowerPoint Presentation</vt:lpstr>
      <vt:lpstr>PowerPoint Presentation</vt:lpstr>
      <vt:lpstr>PowerPoint Presentation</vt:lpstr>
      <vt:lpstr>Victorian Taste (Furniture and Interiors)</vt:lpstr>
      <vt:lpstr>PowerPoint Presentation</vt:lpstr>
      <vt:lpstr>PowerPoint Presentation</vt:lpstr>
      <vt:lpstr>PowerPoint Presentation</vt:lpstr>
      <vt:lpstr>PowerPoint Presentation</vt:lpstr>
      <vt:lpstr>Watercolor depicting a more intimate sitting room 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4-09-2013</dc:title>
  <dc:creator>Charlie Bear</dc:creator>
  <cp:lastModifiedBy>Charlie Bear</cp:lastModifiedBy>
  <cp:revision>3</cp:revision>
  <dcterms:created xsi:type="dcterms:W3CDTF">2013-04-10T22:08:55Z</dcterms:created>
  <dcterms:modified xsi:type="dcterms:W3CDTF">2013-09-22T17:53:58Z</dcterms:modified>
</cp:coreProperties>
</file>