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5"/>
  </p:notesMasterIdLst>
  <p:sldIdLst>
    <p:sldId id="419" r:id="rId3"/>
    <p:sldId id="278" r:id="rId4"/>
    <p:sldId id="347" r:id="rId5"/>
    <p:sldId id="446" r:id="rId6"/>
    <p:sldId id="345" r:id="rId7"/>
    <p:sldId id="318" r:id="rId8"/>
    <p:sldId id="553" r:id="rId9"/>
    <p:sldId id="485" r:id="rId10"/>
    <p:sldId id="346" r:id="rId11"/>
    <p:sldId id="363" r:id="rId12"/>
    <p:sldId id="348" r:id="rId13"/>
    <p:sldId id="361" r:id="rId14"/>
    <p:sldId id="522" r:id="rId15"/>
    <p:sldId id="523" r:id="rId16"/>
    <p:sldId id="524" r:id="rId17"/>
    <p:sldId id="551" r:id="rId18"/>
    <p:sldId id="526" r:id="rId19"/>
    <p:sldId id="527" r:id="rId20"/>
    <p:sldId id="528" r:id="rId21"/>
    <p:sldId id="529" r:id="rId22"/>
    <p:sldId id="530" r:id="rId23"/>
    <p:sldId id="539" r:id="rId24"/>
    <p:sldId id="540" r:id="rId25"/>
    <p:sldId id="541" r:id="rId26"/>
    <p:sldId id="542" r:id="rId27"/>
    <p:sldId id="543" r:id="rId28"/>
    <p:sldId id="544" r:id="rId29"/>
    <p:sldId id="545" r:id="rId30"/>
    <p:sldId id="546" r:id="rId31"/>
    <p:sldId id="547" r:id="rId32"/>
    <p:sldId id="548" r:id="rId33"/>
    <p:sldId id="549" r:id="rId34"/>
    <p:sldId id="550" r:id="rId35"/>
    <p:sldId id="521" r:id="rId36"/>
    <p:sldId id="552" r:id="rId37"/>
    <p:sldId id="511" r:id="rId38"/>
    <p:sldId id="454" r:id="rId39"/>
    <p:sldId id="554" r:id="rId40"/>
    <p:sldId id="520" r:id="rId41"/>
    <p:sldId id="555" r:id="rId42"/>
    <p:sldId id="425" r:id="rId43"/>
    <p:sldId id="447" r:id="rId44"/>
    <p:sldId id="438" r:id="rId45"/>
    <p:sldId id="439" r:id="rId46"/>
    <p:sldId id="531" r:id="rId47"/>
    <p:sldId id="532" r:id="rId48"/>
    <p:sldId id="533" r:id="rId49"/>
    <p:sldId id="534" r:id="rId50"/>
    <p:sldId id="535" r:id="rId51"/>
    <p:sldId id="536" r:id="rId52"/>
    <p:sldId id="537" r:id="rId53"/>
    <p:sldId id="538" r:id="rId54"/>
  </p:sldIdLst>
  <p:sldSz cx="9144000" cy="6858000" type="screen4x3"/>
  <p:notesSz cx="6858000" cy="9144000"/>
  <p:defaultTextStyle>
    <a:defPPr>
      <a:defRPr lang="en-US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09999"/>
    <a:srgbClr val="CC0000"/>
    <a:srgbClr val="800000"/>
    <a:srgbClr val="99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20956" autoAdjust="0"/>
    <p:restoredTop sz="94660"/>
  </p:normalViewPr>
  <p:slideViewPr>
    <p:cSldViewPr>
      <p:cViewPr>
        <p:scale>
          <a:sx n="66" d="100"/>
          <a:sy n="66" d="100"/>
        </p:scale>
        <p:origin x="-437" y="-5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4DABA-67E8-4C8A-998B-0A6B85248A50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AFC72-0BC5-4984-951B-52F43AB3D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2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474BC7-8FD2-4B12-BB18-BC60F604F8F1}" type="slidenum">
              <a:rPr lang="en-US"/>
              <a:pPr/>
              <a:t>3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FBB8A-6C53-4D6D-AE08-88CBCF0CD4C2}" type="slidenum">
              <a:rPr lang="en-US"/>
              <a:pPr/>
              <a:t>5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0FA161-012C-4D1B-B848-B3099A605376}" type="slidenum">
              <a:rPr lang="en-US"/>
              <a:pPr/>
              <a:t>9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3AB765-5458-435E-A050-10F2DC981CEE}" type="slidenum">
              <a:rPr lang="en-US"/>
              <a:pPr/>
              <a:t>11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AFC72-0BC5-4984-951B-52F43AB3DD8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84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085978-9928-4E52-BD3A-863E14E00954}" type="slidenum">
              <a:rPr lang="en-US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16804F-B288-4235-A6D4-FACE58E53733}" type="slidenum">
              <a:rPr lang="en-US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29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0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50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86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4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05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8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1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68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0167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1143000"/>
            <a:ext cx="6400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fld id="{4DB5C055-4561-48EA-825A-17422793CBB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58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57B2A-0024-41E9-9839-D09D977B87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914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AF144-2464-4122-86D2-727C6684E1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750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449D1-0686-44A2-9753-9FFE1419CB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18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53083-CF94-449E-9CF0-B198B173F4C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90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677956-CA8B-42D0-9819-580521287D8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096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AA7B8-A333-4109-BDBA-80144EFF45E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678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5CD26-2CE2-4F75-ACF4-A7BD25ECB35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519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21687-718E-4395-8A67-9A710F9E491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982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C2366-6B3E-40CE-BB48-8747F6ED79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32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21717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600200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CC60D-BBE1-40B1-B261-B68FB3C2E7C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005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30C71-AD6A-4767-94B3-F8972B1A4652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3B4A-45E2-48E7-9330-5BEF5732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65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486400"/>
            <a:ext cx="777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400" b="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400" b="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400" b="0"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20EBDDE9-32BB-4B7B-A3C5-580FCEF33B73}" type="slidenum">
              <a:rPr lang="en-US" smtClean="0">
                <a:solidFill>
                  <a:srgbClr val="0000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41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upload.wikimedia.org/wikipedia/commons/7/7c/Strawberryhill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upload.wikimedia.org/wikipedia/commons/7/7c/Strawberryhill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6.jpeg"/><Relationship Id="rId4" Type="http://schemas.openxmlformats.org/officeDocument/2006/relationships/hyperlink" Target="http://upload.wikimedia.org/wikipedia/commons/6/60/L%C3%A9tain.jpg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84582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Victorian Taste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smtClean="0"/>
              <a:t>Furniture and Interiors)</a:t>
            </a:r>
            <a:endParaRPr lang="ru-RU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438400"/>
            <a:ext cx="4419600" cy="1371600"/>
          </a:xfrm>
        </p:spPr>
        <p:txBody>
          <a:bodyPr rtlCol="0"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/>
              <a:t>Queen Victoria</a:t>
            </a:r>
          </a:p>
          <a:p>
            <a:pPr>
              <a:buClr>
                <a:schemeClr val="tx1"/>
              </a:buClr>
            </a:pPr>
            <a:r>
              <a:rPr lang="en-US" dirty="0"/>
              <a:t>(</a:t>
            </a:r>
            <a:r>
              <a:rPr lang="en-US" dirty="0" smtClean="0"/>
              <a:t>reigned: 1837 </a:t>
            </a:r>
            <a:r>
              <a:rPr lang="en-US" dirty="0"/>
              <a:t>– </a:t>
            </a:r>
            <a:r>
              <a:rPr lang="en-US" dirty="0" smtClean="0"/>
              <a:t>1901</a:t>
            </a:r>
            <a:r>
              <a:rPr lang="en-US" dirty="0"/>
              <a:t>)</a:t>
            </a: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3108960" cy="448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77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173" y="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1850s and beyond…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Furniture got bigger, showier.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Interiors were more lavishly, more densely decorated.  </a:t>
            </a:r>
            <a:endParaRPr lang="en-US" dirty="0"/>
          </a:p>
        </p:txBody>
      </p:sp>
      <p:pic>
        <p:nvPicPr>
          <p:cNvPr id="4" name="Picture 8" descr="bedroomstew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99" y="3657600"/>
            <a:ext cx="451337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24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1" y="1524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>
                <a:solidFill>
                  <a:schemeClr val="bg1"/>
                </a:solidFill>
              </a:rPr>
              <a:t>Entrance Hall,  A. T. Stewart residence, </a:t>
            </a:r>
            <a:r>
              <a:rPr lang="en-US" sz="2000" dirty="0" smtClean="0">
                <a:solidFill>
                  <a:schemeClr val="bg1"/>
                </a:solidFill>
              </a:rPr>
              <a:t> New York City, 1870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2533" name="Picture 5" descr="hall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571500"/>
            <a:ext cx="8382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0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39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064099"/>
            <a:ext cx="4057055" cy="475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21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067800" cy="2514600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000" b="1" dirty="0">
                <a:solidFill>
                  <a:schemeClr val="bg1"/>
                </a:solidFill>
              </a:rPr>
              <a:t>      The formal drawing </a:t>
            </a:r>
            <a:r>
              <a:rPr lang="en-US" sz="2000" b="1" dirty="0" smtClean="0">
                <a:solidFill>
                  <a:schemeClr val="bg1"/>
                </a:solidFill>
              </a:rPr>
              <a:t>room or </a:t>
            </a:r>
            <a:r>
              <a:rPr lang="en-US" sz="2000" b="1" dirty="0" err="1" smtClean="0">
                <a:solidFill>
                  <a:schemeClr val="bg1"/>
                </a:solidFill>
              </a:rPr>
              <a:t>parlour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000" b="1" dirty="0">
                <a:solidFill>
                  <a:schemeClr val="bg1"/>
                </a:solidFill>
              </a:rPr>
              <a:t>	</a:t>
            </a:r>
            <a:r>
              <a:rPr lang="en-US" sz="2000" dirty="0">
                <a:solidFill>
                  <a:schemeClr val="bg1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6388" name="Picture 4" descr="drawingrm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" y="457200"/>
            <a:ext cx="5852160" cy="361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840" y="2474103"/>
            <a:ext cx="3200400" cy="438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43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Watercolor depicting a more intimate sitting room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500650" cy="512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28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33400"/>
            <a:ext cx="41275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00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95400"/>
            <a:ext cx="2857500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4114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00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-1524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8440" name="Picture 8" descr="bedroom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13360"/>
            <a:ext cx="451337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00"/>
            <a:ext cx="4534997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29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60080" cy="838200"/>
          </a:xfrm>
        </p:spPr>
        <p:txBody>
          <a:bodyPr>
            <a:normAutofit/>
          </a:bodyPr>
          <a:lstStyle/>
          <a:p>
            <a:r>
              <a:rPr lang="en-US" sz="2000" dirty="0"/>
              <a:t>Victorian Bedroom exhibition, </a:t>
            </a:r>
            <a:r>
              <a:rPr lang="en-US" sz="2000" dirty="0" err="1"/>
              <a:t>Dalgarven</a:t>
            </a:r>
            <a:r>
              <a:rPr lang="en-US" sz="2000" dirty="0"/>
              <a:t> Mill, Ayrshire, Scotland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" y="990600"/>
            <a:ext cx="7620000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5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-2783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-38100" y="0"/>
            <a:ext cx="9182100" cy="2438400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None/>
            </a:pPr>
            <a:r>
              <a:rPr lang="en-US" sz="1600" dirty="0">
                <a:solidFill>
                  <a:schemeClr val="bg1"/>
                </a:solidFill>
              </a:rPr>
              <a:t>       </a:t>
            </a:r>
            <a:r>
              <a:rPr lang="en-US" sz="2900" dirty="0">
                <a:solidFill>
                  <a:schemeClr val="bg1"/>
                </a:solidFill>
              </a:rPr>
              <a:t>Furniture could be bought from the new department stores or in America by mail order</a:t>
            </a:r>
            <a:r>
              <a:rPr lang="en-US" sz="2900" dirty="0" smtClean="0">
                <a:solidFill>
                  <a:schemeClr val="bg1"/>
                </a:solidFill>
              </a:rPr>
              <a:t>.</a:t>
            </a:r>
          </a:p>
          <a:p>
            <a:pPr>
              <a:buFontTx/>
              <a:buNone/>
            </a:pPr>
            <a:endParaRPr lang="en-US" sz="29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900" dirty="0">
                <a:solidFill>
                  <a:schemeClr val="bg1"/>
                </a:solidFill>
              </a:rPr>
              <a:t>	Furniture companies used rich fabrics with added details like buttoning, tufting, pleating, and fringing to create sumptuous effects. </a:t>
            </a:r>
          </a:p>
          <a:p>
            <a:pPr>
              <a:buFontTx/>
              <a:buNone/>
            </a:pPr>
            <a:endParaRPr lang="en-US" sz="29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900" dirty="0" smtClean="0">
                <a:solidFill>
                  <a:schemeClr val="bg1"/>
                </a:solidFill>
              </a:rPr>
              <a:t>      Variety and ornamentation ruled.</a:t>
            </a:r>
            <a:r>
              <a:rPr lang="en-US" sz="2400" dirty="0">
                <a:solidFill>
                  <a:schemeClr val="bg1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sz="1700" dirty="0">
                <a:solidFill>
                  <a:schemeClr val="bg1"/>
                </a:solidFill>
              </a:rPr>
              <a:t>	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9462" name="Picture 6" descr="comfor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08" y="2210011"/>
            <a:ext cx="3657600" cy="217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310136"/>
            <a:ext cx="1645920" cy="238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 descr="http://images.oneofakindantiques.com/6269_chinese_courting_chair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08" y="4572000"/>
            <a:ext cx="2743200" cy="208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shard3.1stdibs.us.com/archives/upload/1stdibs/280706_AA/a_Panico/05/xIMG_5325_53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59715"/>
            <a:ext cx="2468880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www.oldechicagoantiques.com/magento/media/catalog/product/cache/1/image/I/M/IMG_2121_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r="10938"/>
          <a:stretch/>
        </p:blipFill>
        <p:spPr bwMode="auto">
          <a:xfrm>
            <a:off x="5334000" y="1752600"/>
            <a:ext cx="2103120" cy="236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59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Victorian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Characterized by….eclecticism!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 domestic architecture</a:t>
            </a:r>
          </a:p>
          <a:p>
            <a:pPr marL="0" indent="0">
              <a:buNone/>
            </a:pPr>
            <a:r>
              <a:rPr lang="en-US" dirty="0" smtClean="0"/>
              <a:t>2. the exotic</a:t>
            </a:r>
          </a:p>
          <a:p>
            <a:pPr marL="0" indent="0">
              <a:buNone/>
            </a:pPr>
            <a:r>
              <a:rPr lang="en-US" dirty="0" smtClean="0"/>
              <a:t>3. industrial age materials</a:t>
            </a:r>
          </a:p>
          <a:p>
            <a:pPr marL="0" indent="0">
              <a:buNone/>
            </a:pPr>
            <a:r>
              <a:rPr lang="en-US" dirty="0" smtClean="0"/>
              <a:t>4. eclectic historicism (revivalism)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3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Victorian domestic architecture </a:t>
            </a:r>
            <a:br>
              <a:rPr lang="en-US" sz="3600" dirty="0"/>
            </a:b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1" y="2571750"/>
            <a:ext cx="54292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57376" y="1192352"/>
            <a:ext cx="4572000" cy="923320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r>
              <a:rPr lang="en-US" dirty="0" smtClean="0"/>
              <a:t>Many different styles, including: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Queen </a:t>
            </a:r>
            <a:r>
              <a:rPr lang="en-US" dirty="0"/>
              <a:t>Anne </a:t>
            </a:r>
            <a:r>
              <a:rPr lang="en-US" dirty="0" smtClean="0"/>
              <a:t>Style (below)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61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7924800" cy="22860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“Victorian” or “Victorian Composite”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" t="4970" r="4798"/>
          <a:stretch/>
        </p:blipFill>
        <p:spPr bwMode="auto">
          <a:xfrm>
            <a:off x="883920" y="1524000"/>
            <a:ext cx="7589520" cy="4780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65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62000"/>
            <a:ext cx="5045865" cy="42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94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Carson Mansion,</a:t>
            </a:r>
          </a:p>
          <a:p>
            <a:pPr marL="0" indent="0">
              <a:buNone/>
            </a:pPr>
            <a:r>
              <a:rPr lang="en-US" sz="1800" dirty="0" smtClean="0"/>
              <a:t>Eureka, CA </a:t>
            </a:r>
            <a:endParaRPr 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376" y="1143000"/>
            <a:ext cx="5910144" cy="484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0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Sketch and 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739815"/>
            <a:ext cx="7867650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753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Eastlake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0" name="Picture 6" descr="http://www.town.northborough.ma.us/pages/northboroughma_bcomm/historic/nhc/h2_l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36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Eastlake-Stick style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36562"/>
            <a:ext cx="53721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http://www.ourvictorianhouse.com/architecture%20Arch%20pics/Stick%20diagram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90600"/>
            <a:ext cx="6309360" cy="4846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71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4800"/>
            <a:ext cx="3810000" cy="487362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>
                <a:latin typeface="+mn-lt"/>
              </a:rPr>
              <a:t>Composite Italianate </a:t>
            </a:r>
            <a:br>
              <a:rPr lang="en-US" sz="2000" dirty="0" smtClean="0">
                <a:latin typeface="+mn-lt"/>
              </a:rPr>
            </a:br>
            <a:r>
              <a:rPr lang="en-US" sz="2000" dirty="0" smtClean="0">
                <a:latin typeface="+mn-lt"/>
              </a:rPr>
              <a:t>and Queen Anne</a:t>
            </a:r>
            <a:endParaRPr lang="en-US" sz="20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90600"/>
            <a:ext cx="4297680" cy="432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0" r="7209"/>
          <a:stretch/>
        </p:blipFill>
        <p:spPr bwMode="auto">
          <a:xfrm>
            <a:off x="835306" y="914400"/>
            <a:ext cx="2870523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28699" y="381000"/>
            <a:ext cx="248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Queen Anne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5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Composite of Tudor Revival, </a:t>
            </a:r>
            <a:br>
              <a:rPr lang="en-US" dirty="0" smtClean="0"/>
            </a:br>
            <a:r>
              <a:rPr lang="en-US" dirty="0" smtClean="0"/>
              <a:t>Queen </a:t>
            </a:r>
            <a:r>
              <a:rPr lang="en-US" dirty="0"/>
              <a:t>Anne, Stick, and Eastlake styles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://garridon.files.wordpress.com/2012/02/100_0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08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05000"/>
            <a:ext cx="8763000" cy="1905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Architecture that used </a:t>
            </a:r>
            <a:br>
              <a:rPr lang="en-US" sz="3600" dirty="0" smtClean="0"/>
            </a:br>
            <a:r>
              <a:rPr lang="en-US" sz="3600" dirty="0" smtClean="0">
                <a:solidFill>
                  <a:schemeClr val="tx1">
                    <a:lumMod val="85000"/>
                  </a:schemeClr>
                </a:solidFill>
              </a:rPr>
              <a:t>Industrial Age materials and techniques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82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Palm House at Kew Gardens</a:t>
            </a:r>
            <a:br>
              <a:rPr lang="en-US" dirty="0" smtClean="0"/>
            </a:br>
            <a:r>
              <a:rPr lang="en-US" dirty="0" smtClean="0"/>
              <a:t>(London)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/>
              <a:t> The architect, Richard Turner, famous for his glasswork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Made from only </a:t>
            </a:r>
          </a:p>
          <a:p>
            <a:pPr marL="0" indent="0" eaLnBrk="1" hangingPunct="1">
              <a:buNone/>
            </a:pPr>
            <a:r>
              <a:rPr lang="en-US" dirty="0"/>
              <a:t>	</a:t>
            </a:r>
            <a:r>
              <a:rPr lang="en-US" dirty="0" smtClean="0"/>
              <a:t>glass and iron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Natural light 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Inspired the Crystal Palace</a:t>
            </a:r>
          </a:p>
        </p:txBody>
      </p:sp>
      <p:sp>
        <p:nvSpPr>
          <p:cNvPr id="10244" name="Rectangle 1028"/>
          <p:cNvSpPr>
            <a:spLocks noChangeArrowheads="1"/>
          </p:cNvSpPr>
          <p:nvPr/>
        </p:nvSpPr>
        <p:spPr bwMode="auto">
          <a:xfrm>
            <a:off x="-655638" y="-6350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245" name="Rectangle 1031"/>
          <p:cNvSpPr>
            <a:spLocks noChangeArrowheads="1"/>
          </p:cNvSpPr>
          <p:nvPr/>
        </p:nvSpPr>
        <p:spPr bwMode="auto">
          <a:xfrm>
            <a:off x="-242888" y="588963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246" name="Picture 1033" descr="http://data.greatbuildings.com/gbc/images/cid_17655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160" y="2362200"/>
            <a:ext cx="45720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96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Crystal Palace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Built from cast iron and 49 inch glass sheets</a:t>
            </a:r>
          </a:p>
          <a:p>
            <a:pPr eaLnBrk="1" hangingPunct="1"/>
            <a:r>
              <a:rPr lang="en-US" dirty="0" smtClean="0"/>
              <a:t>Designed by Joseph Paxton</a:t>
            </a:r>
          </a:p>
          <a:p>
            <a:pPr eaLnBrk="1" hangingPunct="1"/>
            <a:r>
              <a:rPr lang="en-US" dirty="0" smtClean="0"/>
              <a:t>Built 1851 and relocated 1852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04788" y="2051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3317" name="Picture 6" descr="http://data.greatbuildings.com/gbc/images/cid_crystal_pal-delamot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4114800"/>
            <a:ext cx="4976812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2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Paddington Station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smtClean="0"/>
              <a:t>London, England)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1852-54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Built of cast iron and brick</a:t>
            </a:r>
          </a:p>
          <a:p>
            <a:pPr eaLnBrk="1" hangingPunct="1">
              <a:buFontTx/>
              <a:buNone/>
            </a:pPr>
            <a:r>
              <a:rPr lang="en-US" dirty="0" smtClean="0"/>
              <a:t>-  Natural light</a:t>
            </a:r>
          </a:p>
          <a:p>
            <a:pPr eaLnBrk="1" hangingPunct="1">
              <a:buFontTx/>
              <a:buNone/>
            </a:pPr>
            <a:r>
              <a:rPr lang="en-US" dirty="0" smtClean="0"/>
              <a:t>-  Little ornamentation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-1125538" y="-57150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7173" name="Picture 6" descr="http://data.greatbuildings.com/gbc/images/cid_aj1792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81400"/>
            <a:ext cx="44196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7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05000"/>
            <a:ext cx="8763000" cy="1905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Architecture that combined</a:t>
            </a:r>
            <a:br>
              <a:rPr lang="en-US" sz="3600" dirty="0" smtClean="0"/>
            </a:br>
            <a:r>
              <a:rPr lang="en-US" sz="3600" dirty="0" smtClean="0">
                <a:solidFill>
                  <a:schemeClr val="tx1">
                    <a:lumMod val="85000"/>
                  </a:schemeClr>
                </a:solidFill>
              </a:rPr>
              <a:t>Industrial Age materials and techniques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with 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009999"/>
                </a:solidFill>
              </a:rPr>
              <a:t>familiar/fashionable styles and ornamentation</a:t>
            </a:r>
            <a:endParaRPr lang="en-US" sz="3600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14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87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Eiffel Tower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44958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Built </a:t>
            </a:r>
            <a:r>
              <a:rPr lang="en-US" sz="2400" dirty="0"/>
              <a:t>from 1887 to </a:t>
            </a:r>
            <a:r>
              <a:rPr lang="en-US" sz="2400" dirty="0" smtClean="0"/>
              <a:t>1889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Designed </a:t>
            </a:r>
            <a:r>
              <a:rPr lang="en-US" sz="2400" dirty="0"/>
              <a:t>by </a:t>
            </a:r>
            <a:r>
              <a:rPr lang="en-US" sz="2400" dirty="0" err="1"/>
              <a:t>Gustave</a:t>
            </a:r>
            <a:r>
              <a:rPr lang="en-US" sz="2400" dirty="0"/>
              <a:t> </a:t>
            </a:r>
            <a:r>
              <a:rPr lang="en-US" sz="2400" dirty="0" smtClean="0"/>
              <a:t>Eiffel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Made of iron bridge pythons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Simple structure of four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curving iron piers for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great stability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Structural Expression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38125" y="-1189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49" name="Picture 6" descr="http://data.greatbuildings.com/gbc/images/cid_1123539042_05221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438400"/>
            <a:ext cx="356393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2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5669280" cy="283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82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52332"/>
            <a:ext cx="6686550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42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95413"/>
            <a:ext cx="609600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5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91760" y="973899"/>
            <a:ext cx="7086600" cy="53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dirty="0" smtClean="0"/>
              <a:t>Built </a:t>
            </a:r>
            <a:r>
              <a:rPr lang="en-US" sz="2600" dirty="0"/>
              <a:t>1889 -1893 </a:t>
            </a:r>
            <a:r>
              <a:rPr lang="en-US" sz="2600" dirty="0" smtClean="0"/>
              <a:t>    Designed </a:t>
            </a:r>
            <a:r>
              <a:rPr lang="en-US" sz="2600" dirty="0"/>
              <a:t>by  George Wyman                        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0" y="-2747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01" name="Rectangle 15"/>
          <p:cNvSpPr>
            <a:spLocks noChangeArrowheads="1"/>
          </p:cNvSpPr>
          <p:nvPr/>
        </p:nvSpPr>
        <p:spPr bwMode="auto">
          <a:xfrm>
            <a:off x="-1771650" y="-903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The Bradbury Building</a:t>
            </a:r>
            <a:br>
              <a:rPr lang="en-US" sz="3100" dirty="0" smtClean="0"/>
            </a:br>
            <a:r>
              <a:rPr lang="en-US" sz="3100" dirty="0" smtClean="0"/>
              <a:t>(Los Angeles, CA)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21291"/>
            <a:ext cx="476250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 descr="http://trespassparade.org/wp-content/uploads/2011/09/city-hall-disney-hall-bradbury-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301" y="2819400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3000" y="175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Exterior: ______  Revivalist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63301" y="1752600"/>
            <a:ext cx="3280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Interior: Structural Expressionist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3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farm1.static.flickr.com/164/428824337_bc649b38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1831332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The Bradbury Building - Interior Terra Cot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9" y="3810000"/>
            <a:ext cx="3840480" cy="288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98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The Bradbury Building - Elev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7200"/>
            <a:ext cx="35718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3931920" cy="2951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2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43A2D-7688-4FED-A79B-CFDDED2B83FD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2298478" cy="923330"/>
          </a:xfrm>
        </p:spPr>
        <p:txBody>
          <a:bodyPr/>
          <a:lstStyle/>
          <a:p>
            <a:r>
              <a:rPr lang="en-US" sz="1800" dirty="0"/>
              <a:t>JOHN NASH,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Royal </a:t>
            </a:r>
            <a:r>
              <a:rPr lang="en-US" sz="1800" dirty="0"/>
              <a:t>Pavilion, Brighton, England</a:t>
            </a:r>
            <a:r>
              <a:rPr lang="en-US" sz="1800" dirty="0" smtClean="0"/>
              <a:t>,</a:t>
            </a:r>
            <a:endParaRPr lang="en-US" sz="1800" dirty="0"/>
          </a:p>
        </p:txBody>
      </p:sp>
      <p:pic>
        <p:nvPicPr>
          <p:cNvPr id="6072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478" y="1447800"/>
            <a:ext cx="684552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9678" y="41654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The Exotic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844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66700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52500"/>
            <a:ext cx="359092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7775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999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A50021"/>
                </a:solidFill>
              </a:rPr>
              <a:t>Revivalist Styles </a:t>
            </a:r>
            <a:br>
              <a:rPr lang="en-US" sz="2800" dirty="0" smtClean="0">
                <a:solidFill>
                  <a:srgbClr val="A50021"/>
                </a:solidFill>
              </a:rPr>
            </a:br>
            <a:r>
              <a:rPr lang="en-US" sz="2800" dirty="0" smtClean="0">
                <a:solidFill>
                  <a:srgbClr val="A50021"/>
                </a:solidFill>
              </a:rPr>
              <a:t>of Victorian Architecture</a:t>
            </a:r>
            <a:endParaRPr lang="en-US" sz="2800" dirty="0">
              <a:solidFill>
                <a:srgbClr val="A5002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/>
              <a:t> _(fill in the blank) </a:t>
            </a:r>
            <a:r>
              <a:rPr lang="en-US" u="sng" smtClean="0"/>
              <a:t>_</a:t>
            </a:r>
            <a:r>
              <a:rPr lang="en-US" smtClean="0"/>
              <a:t>  Revival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 Classical (Greco-Roman)</a:t>
            </a:r>
          </a:p>
          <a:p>
            <a:pPr>
              <a:buFontTx/>
              <a:buChar char="-"/>
            </a:pPr>
            <a:r>
              <a:rPr lang="en-US" dirty="0" smtClean="0"/>
              <a:t>Medieval</a:t>
            </a:r>
          </a:p>
          <a:p>
            <a:pPr lvl="1">
              <a:buFontTx/>
              <a:buChar char="-"/>
            </a:pPr>
            <a:r>
              <a:rPr lang="en-US" dirty="0" smtClean="0"/>
              <a:t>Romanesque</a:t>
            </a:r>
          </a:p>
          <a:p>
            <a:pPr lvl="1">
              <a:buFontTx/>
              <a:buChar char="-"/>
            </a:pPr>
            <a:r>
              <a:rPr lang="en-US" dirty="0" smtClean="0"/>
              <a:t>Gothic</a:t>
            </a:r>
          </a:p>
          <a:p>
            <a:pPr>
              <a:buFontTx/>
              <a:buChar char="-"/>
            </a:pPr>
            <a:r>
              <a:rPr lang="en-US" dirty="0" smtClean="0"/>
              <a:t>Renaissance</a:t>
            </a:r>
          </a:p>
          <a:p>
            <a:pPr>
              <a:buFontTx/>
              <a:buChar char="-"/>
            </a:pPr>
            <a:r>
              <a:rPr lang="en-US" dirty="0" smtClean="0"/>
              <a:t>Baroque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28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493972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147" y="1027331"/>
            <a:ext cx="2873825" cy="402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381000"/>
            <a:ext cx="466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________  Revival</a:t>
            </a:r>
            <a:endParaRPr lang="en-US" sz="3600" dirty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762000" y="5164827"/>
            <a:ext cx="273685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Arial" charset="0"/>
              </a:rPr>
              <a:t>Archibald </a:t>
            </a:r>
            <a:r>
              <a:rPr lang="en-US" dirty="0" smtClean="0">
                <a:latin typeface="Arial" charset="0"/>
              </a:rPr>
              <a:t>Simpson</a:t>
            </a:r>
            <a:endParaRPr lang="en-US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dirty="0">
                <a:latin typeface="Arial" charset="0"/>
              </a:rPr>
              <a:t>North of Scotland </a:t>
            </a:r>
            <a:r>
              <a:rPr lang="en-US" dirty="0" smtClean="0">
                <a:latin typeface="Arial" charset="0"/>
              </a:rPr>
              <a:t>Bank, Aberdeen</a:t>
            </a:r>
            <a:endParaRPr lang="ru-RU" dirty="0">
              <a:latin typeface="Arial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21147" y="5441826"/>
            <a:ext cx="34290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Arial" charset="0"/>
              </a:rPr>
              <a:t>Alexander </a:t>
            </a:r>
            <a:r>
              <a:rPr lang="en-US" dirty="0" smtClean="0">
                <a:latin typeface="Arial" charset="0"/>
              </a:rPr>
              <a:t>Marshall Mackenzie</a:t>
            </a:r>
            <a:endParaRPr lang="ru-RU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dirty="0" smtClean="0">
                <a:latin typeface="Arial" charset="0"/>
              </a:rPr>
              <a:t>St</a:t>
            </a:r>
            <a:r>
              <a:rPr lang="en-US" dirty="0">
                <a:latin typeface="Arial" charset="0"/>
              </a:rPr>
              <a:t>. Mark’s </a:t>
            </a:r>
            <a:r>
              <a:rPr lang="en-US" dirty="0" smtClean="0">
                <a:latin typeface="Arial" charset="0"/>
              </a:rPr>
              <a:t>Church </a:t>
            </a: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56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493972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147" y="1027331"/>
            <a:ext cx="2873825" cy="402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381000"/>
            <a:ext cx="466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Classical Revival </a:t>
            </a:r>
            <a:endParaRPr lang="en-US" sz="3600" dirty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762000" y="5164827"/>
            <a:ext cx="273685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Arial" charset="0"/>
              </a:rPr>
              <a:t>Archibald </a:t>
            </a:r>
            <a:r>
              <a:rPr lang="en-US" dirty="0" smtClean="0">
                <a:latin typeface="Arial" charset="0"/>
              </a:rPr>
              <a:t>Simpson</a:t>
            </a:r>
            <a:endParaRPr lang="en-US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dirty="0">
                <a:latin typeface="Arial" charset="0"/>
              </a:rPr>
              <a:t>North of Scotland </a:t>
            </a:r>
            <a:r>
              <a:rPr lang="en-US" dirty="0" smtClean="0">
                <a:latin typeface="Arial" charset="0"/>
              </a:rPr>
              <a:t>Bank, Aberdeen</a:t>
            </a:r>
            <a:endParaRPr lang="ru-RU" dirty="0">
              <a:latin typeface="Arial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21147" y="5441826"/>
            <a:ext cx="34290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Arial" charset="0"/>
              </a:rPr>
              <a:t>Alexander </a:t>
            </a:r>
            <a:r>
              <a:rPr lang="en-US" dirty="0" smtClean="0">
                <a:latin typeface="Arial" charset="0"/>
              </a:rPr>
              <a:t>Marshall Mackenzie</a:t>
            </a:r>
            <a:endParaRPr lang="ru-RU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dirty="0" smtClean="0">
                <a:latin typeface="Arial" charset="0"/>
              </a:rPr>
              <a:t>St</a:t>
            </a:r>
            <a:r>
              <a:rPr lang="en-US" dirty="0">
                <a:latin typeface="Arial" charset="0"/>
              </a:rPr>
              <a:t>. Mark’s </a:t>
            </a:r>
            <a:r>
              <a:rPr lang="en-US" dirty="0" smtClean="0">
                <a:latin typeface="Arial" charset="0"/>
              </a:rPr>
              <a:t>Church </a:t>
            </a: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9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41B5-FF94-489E-9D91-B933A7ED74F2}" type="slidenum">
              <a:rPr lang="en-US"/>
              <a:pPr/>
              <a:t>39</a:t>
            </a:fld>
            <a:endParaRPr lang="en-US"/>
          </a:p>
        </p:txBody>
      </p:sp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3581400" cy="1828800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J. L. CHARLES GARNIER,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the </a:t>
            </a:r>
            <a:r>
              <a:rPr lang="en-US" sz="1800" dirty="0" err="1"/>
              <a:t>Opéra</a:t>
            </a:r>
            <a:r>
              <a:rPr lang="en-US" sz="1800" dirty="0"/>
              <a:t>, Paris, France,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1861–1874</a:t>
            </a:r>
            <a:r>
              <a:rPr lang="en-US" sz="1800" dirty="0"/>
              <a:t>.</a:t>
            </a:r>
            <a:r>
              <a:rPr lang="en-US" dirty="0"/>
              <a:t> </a:t>
            </a:r>
          </a:p>
        </p:txBody>
      </p:sp>
      <p:pic>
        <p:nvPicPr>
          <p:cNvPr id="6082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874" y="1828800"/>
            <a:ext cx="576464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304800"/>
            <a:ext cx="35386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prstClr val="white"/>
                </a:solidFill>
              </a:rPr>
              <a:t>________  Revival</a:t>
            </a:r>
          </a:p>
        </p:txBody>
      </p:sp>
    </p:spTree>
    <p:extLst>
      <p:ext uri="{BB962C8B-B14F-4D97-AF65-F5344CB8AC3E}">
        <p14:creationId xmlns:p14="http://schemas.microsoft.com/office/powerpoint/2010/main" val="4072534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041B5-FF94-489E-9D91-B933A7ED74F2}" type="slidenum">
              <a:rPr lang="en-US"/>
              <a:pPr/>
              <a:t>40</a:t>
            </a:fld>
            <a:endParaRPr lang="en-US"/>
          </a:p>
        </p:txBody>
      </p:sp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0"/>
            <a:ext cx="3581400" cy="1828800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J. L. CHARLES GARNIER,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the </a:t>
            </a:r>
            <a:r>
              <a:rPr lang="en-US" sz="1800" dirty="0" err="1"/>
              <a:t>Opéra</a:t>
            </a:r>
            <a:r>
              <a:rPr lang="en-US" sz="1800" dirty="0"/>
              <a:t>, Paris, France,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1861–1874</a:t>
            </a:r>
            <a:r>
              <a:rPr lang="en-US" sz="1800" dirty="0"/>
              <a:t>.</a:t>
            </a:r>
            <a:r>
              <a:rPr lang="en-US" dirty="0"/>
              <a:t> </a:t>
            </a:r>
          </a:p>
        </p:txBody>
      </p:sp>
      <p:pic>
        <p:nvPicPr>
          <p:cNvPr id="6082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874" y="1828800"/>
            <a:ext cx="576464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304800"/>
            <a:ext cx="32875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 smtClean="0">
                <a:solidFill>
                  <a:prstClr val="white"/>
                </a:solidFill>
              </a:rPr>
              <a:t>Baroque  </a:t>
            </a:r>
            <a:r>
              <a:rPr lang="en-US" sz="3600" dirty="0">
                <a:solidFill>
                  <a:prstClr val="white"/>
                </a:solidFill>
              </a:rPr>
              <a:t>Revival</a:t>
            </a:r>
          </a:p>
        </p:txBody>
      </p:sp>
    </p:spTree>
    <p:extLst>
      <p:ext uri="{BB962C8B-B14F-4D97-AF65-F5344CB8AC3E}">
        <p14:creationId xmlns:p14="http://schemas.microsoft.com/office/powerpoint/2010/main" val="2571077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49" y="4724400"/>
            <a:ext cx="318420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sz="2200" dirty="0"/>
              <a:t>Museum of Natural </a:t>
            </a:r>
            <a:r>
              <a:rPr lang="en-US" sz="2200" dirty="0" smtClean="0"/>
              <a:t>History  (London</a:t>
            </a:r>
            <a:r>
              <a:rPr lang="en-US" sz="2200" dirty="0"/>
              <a:t>, England</a:t>
            </a:r>
            <a:r>
              <a:rPr lang="en-US" sz="2200" dirty="0" smtClean="0"/>
              <a:t>), </a:t>
            </a:r>
            <a:br>
              <a:rPr lang="en-US" sz="2200" dirty="0" smtClean="0"/>
            </a:br>
            <a:r>
              <a:rPr lang="en-US" sz="2000" dirty="0" smtClean="0"/>
              <a:t> </a:t>
            </a:r>
            <a:r>
              <a:rPr lang="en-US" sz="2000" dirty="0"/>
              <a:t>Built </a:t>
            </a:r>
            <a:r>
              <a:rPr lang="en-US" sz="2000" dirty="0" smtClean="0"/>
              <a:t>1860 </a:t>
            </a:r>
            <a:r>
              <a:rPr lang="en-US" sz="2000" dirty="0"/>
              <a:t>to 1880</a:t>
            </a:r>
            <a:br>
              <a:rPr lang="en-US" sz="2000" dirty="0"/>
            </a:br>
            <a:r>
              <a:rPr lang="en-US" sz="2000" dirty="0"/>
              <a:t> designed by Alfred Waterhouse</a:t>
            </a:r>
            <a:br>
              <a:rPr lang="en-US" sz="2000" dirty="0"/>
            </a:br>
            <a:endParaRPr lang="en-US" sz="22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04800"/>
            <a:ext cx="5943600" cy="4114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 smtClean="0"/>
              <a:t>__________  Revival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82638" y="-839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8197" name="Picture 6" descr="http://data.greatbuildings.com/gbc/images/cid_29021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19" y="533400"/>
            <a:ext cx="26320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44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49" y="4724400"/>
            <a:ext cx="318420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sz="2200" dirty="0"/>
              <a:t>Museum of Natural </a:t>
            </a:r>
            <a:r>
              <a:rPr lang="en-US" sz="2200" dirty="0" smtClean="0"/>
              <a:t>History  (London</a:t>
            </a:r>
            <a:r>
              <a:rPr lang="en-US" sz="2200" dirty="0"/>
              <a:t>, England</a:t>
            </a:r>
            <a:r>
              <a:rPr lang="en-US" sz="2200" dirty="0" smtClean="0"/>
              <a:t>), </a:t>
            </a:r>
            <a:br>
              <a:rPr lang="en-US" sz="2200" dirty="0" smtClean="0"/>
            </a:br>
            <a:r>
              <a:rPr lang="en-US" sz="2000" dirty="0" smtClean="0"/>
              <a:t> </a:t>
            </a:r>
            <a:r>
              <a:rPr lang="en-US" sz="2000" dirty="0"/>
              <a:t>Built </a:t>
            </a:r>
            <a:r>
              <a:rPr lang="en-US" sz="2000" dirty="0" smtClean="0"/>
              <a:t>1860 </a:t>
            </a:r>
            <a:r>
              <a:rPr lang="en-US" sz="2000" dirty="0"/>
              <a:t>to 1880</a:t>
            </a:r>
            <a:br>
              <a:rPr lang="en-US" sz="2000" dirty="0"/>
            </a:br>
            <a:r>
              <a:rPr lang="en-US" sz="2000" dirty="0"/>
              <a:t> designed by Alfred Waterhouse</a:t>
            </a:r>
            <a:br>
              <a:rPr lang="en-US" sz="2000" dirty="0"/>
            </a:br>
            <a:endParaRPr lang="en-US" sz="22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04800"/>
            <a:ext cx="5943600" cy="4114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 smtClean="0"/>
              <a:t>Romanesque  Revival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r>
              <a:rPr lang="en-US" sz="2800" dirty="0" smtClean="0"/>
              <a:t>Made with concrete vaults and terra cotta cladding</a:t>
            </a:r>
          </a:p>
          <a:p>
            <a:pPr eaLnBrk="1" hangingPunct="1"/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 smtClean="0"/>
              <a:t>w/modern elements:</a:t>
            </a:r>
          </a:p>
          <a:p>
            <a:pPr eaLnBrk="1" hangingPunct="1"/>
            <a:r>
              <a:rPr lang="en-US" sz="2800" dirty="0" smtClean="0"/>
              <a:t>Glass roof (natural light)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82638" y="-839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8197" name="Picture 6" descr="http://data.greatbuildings.com/gbc/images/cid_29021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19" y="533400"/>
            <a:ext cx="26320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5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____________  Revival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7" y="2148840"/>
            <a:ext cx="4134937" cy="310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238500" y="5389722"/>
            <a:ext cx="2940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latin typeface="Arial" charset="0"/>
              </a:rPr>
              <a:t>National Westminster Bank</a:t>
            </a:r>
          </a:p>
        </p:txBody>
      </p:sp>
    </p:spTree>
    <p:extLst>
      <p:ext uri="{BB962C8B-B14F-4D97-AF65-F5344CB8AC3E}">
        <p14:creationId xmlns:p14="http://schemas.microsoft.com/office/powerpoint/2010/main" val="35766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7" y="2148840"/>
            <a:ext cx="4134937" cy="310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238500" y="5389722"/>
            <a:ext cx="2940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dirty="0">
                <a:latin typeface="Arial" charset="0"/>
              </a:rPr>
              <a:t>National Westminster Bank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685800"/>
            <a:ext cx="8229600" cy="5505450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>
            <a:lvl1pPr marL="342865" indent="-342865" algn="l" defTabSz="91430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873" indent="-285720" algn="l" defTabSz="91430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82" indent="-228577" algn="l" defTabSz="91430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34" indent="-228577" algn="l" defTabSz="91430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87" indent="-228577" algn="l" defTabSz="91430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0" indent="-228577" algn="l" defTabSz="91430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92" indent="-228577" algn="l" defTabSz="91430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45" indent="-228577" algn="l" defTabSz="91430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97" indent="-228577" algn="l" defTabSz="91430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Renaissance Revival (1840–90)</a:t>
            </a:r>
          </a:p>
        </p:txBody>
      </p:sp>
    </p:spTree>
    <p:extLst>
      <p:ext uri="{BB962C8B-B14F-4D97-AF65-F5344CB8AC3E}">
        <p14:creationId xmlns:p14="http://schemas.microsoft.com/office/powerpoint/2010/main" val="11435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9B514-7D4D-4608-8A37-C8F16AE6586D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45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" y="4114800"/>
            <a:ext cx="2342307" cy="641350"/>
          </a:xfrm>
        </p:spPr>
        <p:txBody>
          <a:bodyPr>
            <a:normAutofit fontScale="90000"/>
          </a:bodyPr>
          <a:lstStyle/>
          <a:p>
            <a:pPr algn="l"/>
            <a:r>
              <a:rPr lang="en-US" sz="1800" dirty="0"/>
              <a:t>CHARLES BARRY and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</a:t>
            </a:r>
            <a:r>
              <a:rPr lang="en-US" sz="1800" dirty="0"/>
              <a:t>. W. N. PUGIN,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Houses </a:t>
            </a:r>
            <a:r>
              <a:rPr lang="en-US" sz="1800" dirty="0"/>
              <a:t>of Parliament, London, England,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designed </a:t>
            </a:r>
            <a:r>
              <a:rPr lang="en-US" sz="1800" dirty="0"/>
              <a:t>1835.</a:t>
            </a:r>
          </a:p>
        </p:txBody>
      </p:sp>
      <p:pic>
        <p:nvPicPr>
          <p:cNvPr id="66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136" y="1828800"/>
            <a:ext cx="685086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2043" y="838200"/>
            <a:ext cx="4002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200" dirty="0">
                <a:solidFill>
                  <a:prstClr val="white"/>
                </a:solidFill>
              </a:rPr>
              <a:t>____________  Revival</a:t>
            </a:r>
          </a:p>
        </p:txBody>
      </p:sp>
    </p:spTree>
    <p:extLst>
      <p:ext uri="{BB962C8B-B14F-4D97-AF65-F5344CB8AC3E}">
        <p14:creationId xmlns:p14="http://schemas.microsoft.com/office/powerpoint/2010/main" val="14250773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821" y="271165"/>
            <a:ext cx="4895850" cy="659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" y="1"/>
            <a:ext cx="4572000" cy="1477328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Houses of Parliament </a:t>
            </a:r>
          </a:p>
          <a:p>
            <a:r>
              <a:rPr lang="en-US" dirty="0" smtClean="0">
                <a:solidFill>
                  <a:prstClr val="white"/>
                </a:solidFill>
              </a:rPr>
              <a:t>(Palace </a:t>
            </a:r>
            <a:r>
              <a:rPr lang="en-US" dirty="0">
                <a:solidFill>
                  <a:prstClr val="white"/>
                </a:solidFill>
              </a:rPr>
              <a:t>of </a:t>
            </a:r>
            <a:r>
              <a:rPr lang="en-US" dirty="0" smtClean="0">
                <a:solidFill>
                  <a:prstClr val="white"/>
                </a:solidFill>
              </a:rPr>
              <a:t>Westminster),  </a:t>
            </a:r>
          </a:p>
          <a:p>
            <a:r>
              <a:rPr lang="en-US" dirty="0" smtClean="0">
                <a:solidFill>
                  <a:prstClr val="white"/>
                </a:solidFill>
              </a:rPr>
              <a:t>London</a:t>
            </a:r>
            <a:r>
              <a:rPr lang="en-US" dirty="0">
                <a:solidFill>
                  <a:prstClr val="white"/>
                </a:solidFill>
              </a:rPr>
              <a:t/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/>
            </a:r>
            <a:br>
              <a:rPr lang="en-US" dirty="0">
                <a:solidFill>
                  <a:prstClr val="white"/>
                </a:solidFill>
              </a:rPr>
            </a:b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173" y="4375666"/>
            <a:ext cx="2365374" cy="64633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Cathedral of Learning,  Pittsburgh</a:t>
            </a:r>
          </a:p>
        </p:txBody>
      </p:sp>
      <p:sp>
        <p:nvSpPr>
          <p:cNvPr id="6" name="Rectangle 5"/>
          <p:cNvSpPr/>
          <p:nvPr/>
        </p:nvSpPr>
        <p:spPr>
          <a:xfrm>
            <a:off x="7467600" y="3483262"/>
            <a:ext cx="1676400" cy="1200329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r>
              <a:rPr lang="en-US" dirty="0" err="1" smtClean="0">
                <a:solidFill>
                  <a:prstClr val="white"/>
                </a:solidFill>
              </a:rPr>
              <a:t>Sint</a:t>
            </a:r>
            <a:r>
              <a:rPr lang="en-US" dirty="0" smtClean="0">
                <a:solidFill>
                  <a:prstClr val="white"/>
                </a:solidFill>
              </a:rPr>
              <a:t>-</a:t>
            </a:r>
            <a:r>
              <a:rPr lang="en-US" dirty="0" err="1" smtClean="0">
                <a:solidFill>
                  <a:prstClr val="white"/>
                </a:solidFill>
              </a:rPr>
              <a:t>Petrus</a:t>
            </a:r>
            <a:r>
              <a:rPr lang="en-US" dirty="0" smtClean="0">
                <a:solidFill>
                  <a:prstClr val="white"/>
                </a:solidFill>
              </a:rPr>
              <a:t>-en-</a:t>
            </a:r>
            <a:r>
              <a:rPr lang="en-US" dirty="0" err="1" smtClean="0">
                <a:solidFill>
                  <a:prstClr val="white"/>
                </a:solidFill>
              </a:rPr>
              <a:t>Pauluskerk</a:t>
            </a:r>
            <a:r>
              <a:rPr lang="en-US" dirty="0" smtClean="0">
                <a:solidFill>
                  <a:prstClr val="white"/>
                </a:solidFill>
              </a:rPr>
              <a:t>,</a:t>
            </a:r>
          </a:p>
          <a:p>
            <a:r>
              <a:rPr lang="en-US" dirty="0" smtClean="0">
                <a:solidFill>
                  <a:prstClr val="white"/>
                </a:solidFill>
              </a:rPr>
              <a:t>Ostend, Belgium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7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Gothic Revival (or Victorian Gothic)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/>
              <a:t>reflection of Design Reform ideals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and/or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/>
              <a:t>a reflection of Romanticism and eclectic historicism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801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6D89-2D0D-4109-B7C7-F36D72B2C24B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48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66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8600"/>
            <a:ext cx="4953000" cy="643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4595" name="Text Box 19"/>
          <p:cNvSpPr txBox="1">
            <a:spLocks noChangeArrowheads="1"/>
          </p:cNvSpPr>
          <p:nvPr/>
        </p:nvSpPr>
        <p:spPr bwMode="auto">
          <a:xfrm>
            <a:off x="533400" y="685800"/>
            <a:ext cx="1981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white"/>
                </a:solidFill>
              </a:rPr>
              <a:t>Illustration for Mary Shelley’s Frankenstein (1831 release)</a:t>
            </a:r>
          </a:p>
        </p:txBody>
      </p:sp>
    </p:spTree>
    <p:extLst>
      <p:ext uri="{BB962C8B-B14F-4D97-AF65-F5344CB8AC3E}">
        <p14:creationId xmlns:p14="http://schemas.microsoft.com/office/powerpoint/2010/main" val="983916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4736D-AB0D-4BD4-9FB0-95FDA2F12883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49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3124200" cy="641350"/>
          </a:xfrm>
        </p:spPr>
        <p:txBody>
          <a:bodyPr>
            <a:normAutofit fontScale="90000"/>
          </a:bodyPr>
          <a:lstStyle/>
          <a:p>
            <a:r>
              <a:rPr lang="en-US" sz="1800"/>
              <a:t>1140 - 1400  “The French Style” </a:t>
            </a:r>
            <a:br>
              <a:rPr lang="en-US" sz="1800"/>
            </a:br>
            <a:r>
              <a:rPr lang="en-US" sz="1800"/>
              <a:t>Later known as “Gothic”</a:t>
            </a:r>
          </a:p>
        </p:txBody>
      </p:sp>
      <p:pic>
        <p:nvPicPr>
          <p:cNvPr id="693251" name="Picture 3" descr="Image:Strawberryhil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38400"/>
            <a:ext cx="3290888" cy="213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32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2578100" cy="35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3254" name="Text Box 6"/>
          <p:cNvSpPr txBox="1">
            <a:spLocks noChangeArrowheads="1"/>
          </p:cNvSpPr>
          <p:nvPr/>
        </p:nvSpPr>
        <p:spPr bwMode="auto">
          <a:xfrm>
            <a:off x="3581400" y="1447800"/>
            <a:ext cx="2514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white"/>
                </a:solidFill>
              </a:rPr>
              <a:t>19</a:t>
            </a:r>
            <a:r>
              <a:rPr lang="en-US" baseline="30000">
                <a:solidFill>
                  <a:prstClr val="white"/>
                </a:solidFill>
              </a:rPr>
              <a:t>th</a:t>
            </a:r>
            <a:r>
              <a:rPr lang="en-US">
                <a:solidFill>
                  <a:prstClr val="white"/>
                </a:solidFill>
              </a:rPr>
              <a:t> Century Gothic Revival or Neo-Gothic</a:t>
            </a:r>
          </a:p>
        </p:txBody>
      </p:sp>
      <p:sp>
        <p:nvSpPr>
          <p:cNvPr id="693255" name="Text Box 7"/>
          <p:cNvSpPr txBox="1">
            <a:spLocks noChangeArrowheads="1"/>
          </p:cNvSpPr>
          <p:nvPr/>
        </p:nvSpPr>
        <p:spPr bwMode="auto">
          <a:xfrm>
            <a:off x="7162800" y="13716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241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2E376-5652-400C-8044-3806055E6584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50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3124200" cy="915988"/>
          </a:xfrm>
        </p:spPr>
        <p:txBody>
          <a:bodyPr/>
          <a:lstStyle/>
          <a:p>
            <a:r>
              <a:rPr lang="en-US" sz="1800">
                <a:latin typeface="Times"/>
              </a:rPr>
              <a:t>1140 - 1400 </a:t>
            </a:r>
            <a:br>
              <a:rPr lang="en-US" sz="1800">
                <a:latin typeface="Times"/>
              </a:rPr>
            </a:br>
            <a:r>
              <a:rPr lang="en-US" sz="1800">
                <a:latin typeface="Times"/>
              </a:rPr>
              <a:t>“The French Style” </a:t>
            </a:r>
            <a:br>
              <a:rPr lang="en-US" sz="1800">
                <a:latin typeface="Times"/>
              </a:rPr>
            </a:br>
            <a:r>
              <a:rPr lang="en-US" sz="1800">
                <a:latin typeface="Times"/>
              </a:rPr>
              <a:t>Later known as “Gothic”</a:t>
            </a:r>
          </a:p>
        </p:txBody>
      </p:sp>
      <p:pic>
        <p:nvPicPr>
          <p:cNvPr id="705539" name="Picture 3" descr="Image:Strawberryhil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43200"/>
            <a:ext cx="3290888" cy="213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5540" name="Picture 4" descr="Image:Létain.jpg">
            <a:hlinkClick r:id="rId4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09800"/>
            <a:ext cx="1865313" cy="2786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554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2578100" cy="35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5542" name="Text Box 6"/>
          <p:cNvSpPr txBox="1">
            <a:spLocks noChangeArrowheads="1"/>
          </p:cNvSpPr>
          <p:nvPr/>
        </p:nvSpPr>
        <p:spPr bwMode="auto">
          <a:xfrm>
            <a:off x="3886200" y="1600200"/>
            <a:ext cx="1981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white"/>
                </a:solidFill>
              </a:rPr>
              <a:t>19</a:t>
            </a:r>
            <a:r>
              <a:rPr lang="en-US" baseline="30000">
                <a:solidFill>
                  <a:prstClr val="white"/>
                </a:solidFill>
              </a:rPr>
              <a:t>th</a:t>
            </a:r>
            <a:r>
              <a:rPr lang="en-US">
                <a:solidFill>
                  <a:prstClr val="white"/>
                </a:solidFill>
              </a:rPr>
              <a:t> Century                      “Gothic Revival”    or “Neo-Gothic”</a:t>
            </a:r>
          </a:p>
        </p:txBody>
      </p:sp>
      <p:sp>
        <p:nvSpPr>
          <p:cNvPr id="705543" name="Text Box 7"/>
          <p:cNvSpPr txBox="1">
            <a:spLocks noChangeArrowheads="1"/>
          </p:cNvSpPr>
          <p:nvPr/>
        </p:nvSpPr>
        <p:spPr bwMode="auto">
          <a:xfrm>
            <a:off x="7162800" y="1371600"/>
            <a:ext cx="1981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white"/>
                </a:solidFill>
              </a:rPr>
              <a:t>1980s – present  “Goth”</a:t>
            </a:r>
          </a:p>
        </p:txBody>
      </p:sp>
    </p:spTree>
    <p:extLst>
      <p:ext uri="{BB962C8B-B14F-4D97-AF65-F5344CB8AC3E}">
        <p14:creationId xmlns:p14="http://schemas.microsoft.com/office/powerpoint/2010/main" val="22143119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-38100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81000" y="151447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</a:rPr>
              <a:t>Cardiff Castle in Wales, designed by William Burges and completed in 1881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30728" name="Picture 8" descr="cardiff_castle_external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75386"/>
            <a:ext cx="9144000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82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0" y="8382000"/>
            <a:ext cx="3886200" cy="6248400"/>
          </a:xfrm>
          <a:ln/>
        </p:spPr>
        <p:txBody>
          <a:bodyPr/>
          <a:lstStyle/>
          <a:p>
            <a:pPr>
              <a:buFontTx/>
              <a:buNone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32776" name="Picture 8" descr="BC-Summer-Smoking-r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1940" y="716281"/>
            <a:ext cx="3931920" cy="589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7" descr="BC-Winter-Smoking-rm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320" y="634781"/>
            <a:ext cx="4297680" cy="597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762000" y="45721"/>
            <a:ext cx="800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prstClr val="black"/>
                </a:solidFill>
              </a:rPr>
              <a:t>The summer and winter smoking rooms at Cardiff Castle</a:t>
            </a:r>
            <a:endParaRPr lang="en-US" sz="16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39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500</Words>
  <Application>Microsoft Office PowerPoint</Application>
  <PresentationFormat>On-screen Show (4:3)</PresentationFormat>
  <Paragraphs>153</Paragraphs>
  <Slides>52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title</vt:lpstr>
      <vt:lpstr>Victorian Taste (Furniture and Interiors)</vt:lpstr>
      <vt:lpstr>PowerPoint Presentation</vt:lpstr>
      <vt:lpstr>PowerPoint Presentation</vt:lpstr>
      <vt:lpstr>PowerPoint Presentation</vt:lpstr>
      <vt:lpstr>PowerPoint Presentation</vt:lpstr>
      <vt:lpstr>Watercolor depicting a more intimate sitting room </vt:lpstr>
      <vt:lpstr>PowerPoint Presentation</vt:lpstr>
      <vt:lpstr>PowerPoint Presentation</vt:lpstr>
      <vt:lpstr>PowerPoint Presentation</vt:lpstr>
      <vt:lpstr>Victorian Bedroom exhibition, Dalgarven Mill, Ayrshire, Scotland</vt:lpstr>
      <vt:lpstr>PowerPoint Presentation</vt:lpstr>
      <vt:lpstr>Victorian Architecture</vt:lpstr>
      <vt:lpstr>Victorian domestic architecture  </vt:lpstr>
      <vt:lpstr>“Victorian” or “Victorian Composite” </vt:lpstr>
      <vt:lpstr>PowerPoint Presentation</vt:lpstr>
      <vt:lpstr>PowerPoint Presentation</vt:lpstr>
      <vt:lpstr>Sketch and label</vt:lpstr>
      <vt:lpstr>Eastlake style</vt:lpstr>
      <vt:lpstr>Eastlake-Stick style</vt:lpstr>
      <vt:lpstr>Composite Italianate  and Queen Anne</vt:lpstr>
      <vt:lpstr>Composite of Tudor Revival,  Queen Anne, Stick, and Eastlake styles </vt:lpstr>
      <vt:lpstr>Architecture that used  Industrial Age materials and techniques  </vt:lpstr>
      <vt:lpstr>Palm House at Kew Gardens (London)</vt:lpstr>
      <vt:lpstr>Crystal Palace</vt:lpstr>
      <vt:lpstr>Paddington Station (London, England) </vt:lpstr>
      <vt:lpstr>Architecture that combined Industrial Age materials and techniques  with  familiar/fashionable styles and ornamentation</vt:lpstr>
      <vt:lpstr>Eiffel Tower</vt:lpstr>
      <vt:lpstr>PowerPoint Presentation</vt:lpstr>
      <vt:lpstr>PowerPoint Presentation</vt:lpstr>
      <vt:lpstr>PowerPoint Presentation</vt:lpstr>
      <vt:lpstr>The Bradbury Building (Los Angeles, CA) </vt:lpstr>
      <vt:lpstr>PowerPoint Presentation</vt:lpstr>
      <vt:lpstr>PowerPoint Presentation</vt:lpstr>
      <vt:lpstr>JOHN NASH,  Royal Pavilion, Brighton, England,</vt:lpstr>
      <vt:lpstr>PowerPoint Presentation</vt:lpstr>
      <vt:lpstr>Revivalist Styles  of Victorian Architecture</vt:lpstr>
      <vt:lpstr>PowerPoint Presentation</vt:lpstr>
      <vt:lpstr>PowerPoint Presentation</vt:lpstr>
      <vt:lpstr>J. L. CHARLES GARNIER,  the Opéra, Paris, France,  1861–1874. </vt:lpstr>
      <vt:lpstr>J. L. CHARLES GARNIER,  the Opéra, Paris, France,  1861–1874. </vt:lpstr>
      <vt:lpstr> Museum of Natural History  (London, England),   Built 1860 to 1880  designed by Alfred Waterhouse </vt:lpstr>
      <vt:lpstr> Museum of Natural History  (London, England),   Built 1860 to 1880  designed by Alfred Waterhouse </vt:lpstr>
      <vt:lpstr>PowerPoint Presentation</vt:lpstr>
      <vt:lpstr>PowerPoint Presentation</vt:lpstr>
      <vt:lpstr>CHARLES BARRY and  A. W. N. PUGIN,  Houses of Parliament, London, England,  designed 1835.</vt:lpstr>
      <vt:lpstr>PowerPoint Presentation</vt:lpstr>
      <vt:lpstr>PowerPoint Presentation</vt:lpstr>
      <vt:lpstr>PowerPoint Presentation</vt:lpstr>
      <vt:lpstr>1140 - 1400  “The French Style”  Later known as “Gothic”</vt:lpstr>
      <vt:lpstr>1140 - 1400  “The French Style”  Later known as “Gothic”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Design  DE 337</dc:title>
  <dc:creator>Charlie Bear</dc:creator>
  <cp:lastModifiedBy>Charlie Bear</cp:lastModifiedBy>
  <cp:revision>149</cp:revision>
  <dcterms:created xsi:type="dcterms:W3CDTF">2012-09-02T18:29:00Z</dcterms:created>
  <dcterms:modified xsi:type="dcterms:W3CDTF">2013-09-22T17:55:12Z</dcterms:modified>
</cp:coreProperties>
</file>