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notesMasterIdLst>
    <p:notesMasterId r:id="rId40"/>
  </p:notesMasterIdLst>
  <p:sldIdLst>
    <p:sldId id="305" r:id="rId4"/>
    <p:sldId id="261" r:id="rId5"/>
    <p:sldId id="321" r:id="rId6"/>
    <p:sldId id="322" r:id="rId7"/>
    <p:sldId id="259" r:id="rId8"/>
    <p:sldId id="267" r:id="rId9"/>
    <p:sldId id="282" r:id="rId10"/>
    <p:sldId id="258" r:id="rId11"/>
    <p:sldId id="311" r:id="rId12"/>
    <p:sldId id="280" r:id="rId13"/>
    <p:sldId id="262" r:id="rId14"/>
    <p:sldId id="303" r:id="rId15"/>
    <p:sldId id="313" r:id="rId16"/>
    <p:sldId id="266" r:id="rId17"/>
    <p:sldId id="299" r:id="rId18"/>
    <p:sldId id="312" r:id="rId19"/>
    <p:sldId id="317" r:id="rId20"/>
    <p:sldId id="260" r:id="rId21"/>
    <p:sldId id="314" r:id="rId22"/>
    <p:sldId id="323" r:id="rId23"/>
    <p:sldId id="325" r:id="rId24"/>
    <p:sldId id="315" r:id="rId25"/>
    <p:sldId id="300" r:id="rId26"/>
    <p:sldId id="306" r:id="rId27"/>
    <p:sldId id="308" r:id="rId28"/>
    <p:sldId id="318" r:id="rId29"/>
    <p:sldId id="309" r:id="rId30"/>
    <p:sldId id="319" r:id="rId31"/>
    <p:sldId id="320" r:id="rId32"/>
    <p:sldId id="301" r:id="rId33"/>
    <p:sldId id="263" r:id="rId34"/>
    <p:sldId id="269" r:id="rId35"/>
    <p:sldId id="270" r:id="rId36"/>
    <p:sldId id="271" r:id="rId37"/>
    <p:sldId id="316" r:id="rId38"/>
    <p:sldId id="310"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0" d="100"/>
          <a:sy n="50" d="100"/>
        </p:scale>
        <p:origin x="-1267" y="-72"/>
      </p:cViewPr>
      <p:guideLst>
        <p:guide orient="horz" pos="2160"/>
        <p:guide pos="2880"/>
      </p:guideLst>
    </p:cSldViewPr>
  </p:slideViewPr>
  <p:notesTextViewPr>
    <p:cViewPr>
      <p:scale>
        <a:sx n="1" d="1"/>
        <a:sy n="1" d="1"/>
      </p:scale>
      <p:origin x="0" y="0"/>
    </p:cViewPr>
  </p:notesTextViewPr>
  <p:sorterViewPr>
    <p:cViewPr>
      <p:scale>
        <a:sx n="100" d="100"/>
        <a:sy n="100" d="100"/>
      </p:scale>
      <p:origin x="0" y="120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AF746B-E755-4C4B-BD95-343CD58DFBE4}" type="datetimeFigureOut">
              <a:rPr lang="en-US" smtClean="0"/>
              <a:t>11/14/2013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E1403E-6E2C-4B1C-AC12-5521D79F62EE}" type="slidenum">
              <a:rPr lang="en-US" smtClean="0"/>
              <a:t>‹#›</a:t>
            </a:fld>
            <a:endParaRPr lang="en-US"/>
          </a:p>
        </p:txBody>
      </p:sp>
    </p:spTree>
    <p:extLst>
      <p:ext uri="{BB962C8B-B14F-4D97-AF65-F5344CB8AC3E}">
        <p14:creationId xmlns:p14="http://schemas.microsoft.com/office/powerpoint/2010/main" val="1712023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FAA26D3D-D897-4be2-8F04-BA451C77F1D7}">
              <ma14:placeholderFlag xmlns="" xmlns:ma14="http://schemas.microsoft.com/office/mac/drawingml/2011/main" val="1"/>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fld id="{453D4242-E4DD-483B-9D7B-A6AA7C353F8B}" type="slidenum">
              <a:rPr lang="en-US" altLang="en-US" sz="1200">
                <a:solidFill>
                  <a:prstClr val="black"/>
                </a:solidFill>
              </a:rPr>
              <a:pPr eaLnBrk="1" hangingPunct="1"/>
              <a:t>6</a:t>
            </a:fld>
            <a:endParaRPr lang="en-US" altLang="en-US" sz="1200">
              <a:solidFill>
                <a:prstClr val="black"/>
              </a:solidFill>
            </a:endParaRPr>
          </a:p>
        </p:txBody>
      </p:sp>
      <p:sp>
        <p:nvSpPr>
          <p:cNvPr id="432130" name="Rectangle 2"/>
          <p:cNvSpPr>
            <a:spLocks noGrp="1" noRot="1" noChangeAspect="1" noChangeArrowheads="1" noTextEdit="1"/>
          </p:cNvSpPr>
          <p:nvPr>
            <p:ph type="sldImg"/>
          </p:nvPr>
        </p:nvSpPr>
        <p:spPr>
          <a:solidFill>
            <a:srgbClr val="FFFFFF"/>
          </a:solidFill>
          <a:ln/>
          <a:extLst>
            <a:ext uri="{FAA26D3D-D897-4be2-8F04-BA451C77F1D7}">
              <ma14:placeholderFlag xmlns="" xmlns:ma14="http://schemas.microsoft.com/office/mac/drawingml/2011/main" val="1"/>
            </a:ext>
          </a:extLst>
        </p:spPr>
      </p:sp>
      <p:sp>
        <p:nvSpPr>
          <p:cNvPr id="432131"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en-US" altLang="en-US" dirty="0" smtClean="0">
                <a:latin typeface="Times New Roman" pitchFamily="18" charset="0"/>
              </a:rPr>
              <a:t>Walker Evans, untitled, 1936. Evans</a:t>
            </a:r>
            <a:r>
              <a:rPr lang="ja-JP" altLang="en-US" dirty="0" smtClean="0">
                <a:latin typeface="Arial" pitchFamily="34" charset="0"/>
              </a:rPr>
              <a:t>’</a:t>
            </a:r>
            <a:r>
              <a:rPr lang="en-US" altLang="ja-JP" dirty="0" smtClean="0">
                <a:latin typeface="Times New Roman" pitchFamily="18" charset="0"/>
              </a:rPr>
              <a:t>s Atlanta photograph contrasting decaying homes and Depression-era movie posters documents a chasm between reality and graphic fantasy. </a:t>
            </a:r>
            <a:endParaRPr lang="en-US" altLang="en-US" dirty="0"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FAA26D3D-D897-4be2-8F04-BA451C77F1D7}">
              <ma14:placeholderFlag xmlns="" xmlns:ma14="http://schemas.microsoft.com/office/mac/drawingml/2011/main" val="1"/>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fld id="{8E09F5E9-BBE6-4701-B80A-539F6BABA2C5}" type="slidenum">
              <a:rPr lang="en-US" altLang="en-US" sz="1200"/>
              <a:pPr eaLnBrk="1" hangingPunct="1"/>
              <a:t>7</a:t>
            </a:fld>
            <a:endParaRPr lang="en-US" altLang="en-US" sz="1200"/>
          </a:p>
        </p:txBody>
      </p:sp>
      <p:sp>
        <p:nvSpPr>
          <p:cNvPr id="422914"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422915" name="Rectangle 3"/>
          <p:cNvSpPr>
            <a:spLocks noGrp="1" noChangeArrowheads="1"/>
          </p:cNvSpPr>
          <p:nvPr>
            <p:ph type="body" idx="1"/>
          </p:nvPr>
        </p:nvSpPr>
        <p:spPr/>
        <p:txBody>
          <a:bodyPr/>
          <a:lstStyle/>
          <a:p>
            <a:pPr eaLnBrk="1" hangingPunct="1"/>
            <a:r>
              <a:rPr lang="en-US" altLang="en-US" dirty="0" smtClean="0">
                <a:latin typeface="Times New Roman" pitchFamily="18" charset="0"/>
              </a:rPr>
              <a:t>A. M. </a:t>
            </a:r>
            <a:r>
              <a:rPr lang="en-US" altLang="en-US" dirty="0" err="1" smtClean="0">
                <a:latin typeface="Times New Roman" pitchFamily="18" charset="0"/>
              </a:rPr>
              <a:t>Cassandre</a:t>
            </a:r>
            <a:r>
              <a:rPr lang="en-US" altLang="en-US" dirty="0" smtClean="0">
                <a:latin typeface="Times New Roman" pitchFamily="18" charset="0"/>
              </a:rPr>
              <a:t>, cover for </a:t>
            </a:r>
            <a:r>
              <a:rPr lang="en-US" altLang="en-US" i="1" dirty="0" smtClean="0">
                <a:latin typeface="Times New Roman" pitchFamily="18" charset="0"/>
              </a:rPr>
              <a:t>Harper</a:t>
            </a:r>
            <a:r>
              <a:rPr lang="ja-JP" altLang="en-US" i="1" dirty="0" smtClean="0">
                <a:latin typeface="Arial" pitchFamily="34" charset="0"/>
              </a:rPr>
              <a:t>’</a:t>
            </a:r>
            <a:r>
              <a:rPr lang="en-US" altLang="ja-JP" i="1" dirty="0" smtClean="0">
                <a:latin typeface="Times New Roman" pitchFamily="18" charset="0"/>
              </a:rPr>
              <a:t>s Bazaar,</a:t>
            </a:r>
            <a:r>
              <a:rPr lang="en-US" altLang="ja-JP" dirty="0" smtClean="0">
                <a:latin typeface="Times New Roman" pitchFamily="18" charset="0"/>
              </a:rPr>
              <a:t> 1939. A perfume-bottle nose, lipstick mouth, and powder-puff cheek achieve simultaneity.</a:t>
            </a:r>
            <a:endParaRPr lang="en-US" altLang="en-US"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76A074-5D65-4DE6-82C2-6E4BD897796D}"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166652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FAA26D3D-D897-4be2-8F04-BA451C77F1D7}">
              <ma14:placeholderFlag xmlns="" xmlns:ma14="http://schemas.microsoft.com/office/mac/drawingml/2011/main" val="1"/>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fld id="{5F6AD68B-6784-4D6D-8043-93C04BA28BCE}" type="slidenum">
              <a:rPr lang="en-US" altLang="en-US" sz="1200"/>
              <a:pPr eaLnBrk="1" hangingPunct="1"/>
              <a:t>10</a:t>
            </a:fld>
            <a:endParaRPr lang="en-US" altLang="en-US" sz="1200"/>
          </a:p>
        </p:txBody>
      </p:sp>
      <p:sp>
        <p:nvSpPr>
          <p:cNvPr id="41984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419843" name="Rectangle 3"/>
          <p:cNvSpPr>
            <a:spLocks noGrp="1" noChangeArrowheads="1"/>
          </p:cNvSpPr>
          <p:nvPr>
            <p:ph type="body" idx="1"/>
          </p:nvPr>
        </p:nvSpPr>
        <p:spPr/>
        <p:txBody>
          <a:bodyPr/>
          <a:lstStyle/>
          <a:p>
            <a:pPr eaLnBrk="1" hangingPunct="1"/>
            <a:r>
              <a:rPr lang="en-US" altLang="en-US" dirty="0" smtClean="0">
                <a:latin typeface="Times New Roman" pitchFamily="18" charset="0"/>
              </a:rPr>
              <a:t>Alexey </a:t>
            </a:r>
            <a:r>
              <a:rPr lang="en-US" altLang="en-US" dirty="0" err="1" smtClean="0">
                <a:latin typeface="Times New Roman" pitchFamily="18" charset="0"/>
              </a:rPr>
              <a:t>Brodovitch</a:t>
            </a:r>
            <a:r>
              <a:rPr lang="en-US" altLang="en-US" dirty="0" smtClean="0">
                <a:latin typeface="Times New Roman" pitchFamily="18" charset="0"/>
              </a:rPr>
              <a:t> (art director) and Man Ray (photographer), pages from </a:t>
            </a:r>
            <a:r>
              <a:rPr lang="en-US" altLang="en-US" i="1" dirty="0" smtClean="0">
                <a:latin typeface="Times New Roman" pitchFamily="18" charset="0"/>
              </a:rPr>
              <a:t>Harper</a:t>
            </a:r>
            <a:r>
              <a:rPr lang="ja-JP" altLang="en-US" i="1" dirty="0" smtClean="0">
                <a:latin typeface="Arial" pitchFamily="34" charset="0"/>
              </a:rPr>
              <a:t>’</a:t>
            </a:r>
            <a:r>
              <a:rPr lang="en-US" altLang="ja-JP" i="1" dirty="0" smtClean="0">
                <a:latin typeface="Times New Roman" pitchFamily="18" charset="0"/>
              </a:rPr>
              <a:t>s Bazaar,</a:t>
            </a:r>
            <a:r>
              <a:rPr lang="en-US" altLang="ja-JP" dirty="0" smtClean="0">
                <a:latin typeface="Times New Roman" pitchFamily="18" charset="0"/>
              </a:rPr>
              <a:t> 1934. The figure</a:t>
            </a:r>
            <a:r>
              <a:rPr lang="ja-JP" altLang="en-US" dirty="0" smtClean="0">
                <a:latin typeface="Arial" pitchFamily="34" charset="0"/>
              </a:rPr>
              <a:t>’</a:t>
            </a:r>
            <a:r>
              <a:rPr lang="en-US" altLang="ja-JP" dirty="0" smtClean="0">
                <a:latin typeface="Times New Roman" pitchFamily="18" charset="0"/>
              </a:rPr>
              <a:t>s oblique thrust inspired a dynamic typographic page with several sizes and weights of geometric sans serifs.</a:t>
            </a:r>
            <a:endParaRPr lang="en-US" altLang="en-US" dirty="0"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FAA26D3D-D897-4be2-8F04-BA451C77F1D7}">
              <ma14:placeholderFlag xmlns="" xmlns:ma14="http://schemas.microsoft.com/office/mac/drawingml/2011/main" val="1"/>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fld id="{46A59999-4956-48BB-807A-3F4091BEF52A}" type="slidenum">
              <a:rPr lang="en-US" altLang="en-US" sz="1200">
                <a:solidFill>
                  <a:prstClr val="black"/>
                </a:solidFill>
              </a:rPr>
              <a:pPr eaLnBrk="1" hangingPunct="1"/>
              <a:t>12</a:t>
            </a:fld>
            <a:endParaRPr lang="en-US" altLang="en-US" sz="1200">
              <a:solidFill>
                <a:prstClr val="black"/>
              </a:solidFill>
            </a:endParaRPr>
          </a:p>
        </p:txBody>
      </p:sp>
      <p:sp>
        <p:nvSpPr>
          <p:cNvPr id="417794"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417795" name="Rectangle 3"/>
          <p:cNvSpPr>
            <a:spLocks noGrp="1" noChangeArrowheads="1"/>
          </p:cNvSpPr>
          <p:nvPr>
            <p:ph type="body" idx="1"/>
          </p:nvPr>
        </p:nvSpPr>
        <p:spPr/>
        <p:txBody>
          <a:bodyPr/>
          <a:lstStyle/>
          <a:p>
            <a:pPr eaLnBrk="1" hangingPunct="1">
              <a:defRPr/>
            </a:pPr>
            <a:r>
              <a:rPr lang="en-US" dirty="0" smtClean="0">
                <a:ea typeface="ＭＳ Ｐゴシック" charset="0"/>
                <a:cs typeface="+mn-cs"/>
              </a:rPr>
              <a:t>Lester </a:t>
            </a:r>
            <a:r>
              <a:rPr lang="en-US" dirty="0" err="1" smtClean="0">
                <a:ea typeface="ＭＳ Ｐゴシック" charset="0"/>
                <a:cs typeface="+mn-cs"/>
              </a:rPr>
              <a:t>Beall</a:t>
            </a:r>
            <a:r>
              <a:rPr lang="en-US" dirty="0" smtClean="0">
                <a:ea typeface="ＭＳ Ｐゴシック" charset="0"/>
                <a:cs typeface="+mn-cs"/>
              </a:rPr>
              <a:t>, poster for the Rural Electrification Administration, c. 1937.</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defRPr/>
            </a:pPr>
            <a:fld id="{142132EE-FF1F-4505-BC88-3C2297FA6EE7}" type="slidenum">
              <a:rPr lang="en-US" altLang="en-US" sz="1200" smtClean="0"/>
              <a:pPr eaLnBrk="1" hangingPunct="1">
                <a:defRPr/>
              </a:pPr>
              <a:t>25</a:t>
            </a:fld>
            <a:endParaRPr lang="en-US" altLang="en-US" sz="1200" smtClean="0"/>
          </a:p>
        </p:txBody>
      </p:sp>
      <p:sp>
        <p:nvSpPr>
          <p:cNvPr id="427010" name="Rectangle 2"/>
          <p:cNvSpPr>
            <a:spLocks noGrp="1" noRot="1" noChangeAspect="1" noChangeArrowheads="1" noTextEdit="1"/>
          </p:cNvSpPr>
          <p:nvPr>
            <p:ph type="sldImg"/>
          </p:nvPr>
        </p:nvSpPr>
        <p:spPr>
          <a:ln/>
          <a:extLst>
            <a:ext uri="{FAA26D3D-D897-4be2-8F04-BA451C77F1D7}"/>
          </a:extLst>
        </p:spPr>
      </p:sp>
      <p:sp>
        <p:nvSpPr>
          <p:cNvPr id="427011" name="Rectangle 3"/>
          <p:cNvSpPr>
            <a:spLocks noGrp="1" noChangeArrowheads="1"/>
          </p:cNvSpPr>
          <p:nvPr>
            <p:ph type="body" idx="1"/>
          </p:nvPr>
        </p:nvSpPr>
        <p:spPr/>
        <p:txBody>
          <a:bodyPr/>
          <a:lstStyle/>
          <a:p>
            <a:pPr eaLnBrk="1" hangingPunct="1">
              <a:defRPr/>
            </a:pPr>
            <a:r>
              <a:rPr lang="en-US" dirty="0" smtClean="0">
                <a:ea typeface="ＭＳ Ｐゴシック" charset="0"/>
                <a:cs typeface="+mn-cs"/>
              </a:rPr>
              <a:t>Herbert Matter, advertisement for CCA, 1943. A unified complex of images suggests global scope, paperboard boxes, and food for troops in harsh environmental conditions.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defRPr/>
            </a:pPr>
            <a:fld id="{81CCDD0B-A907-4459-89B3-F0D7D7128DF3}" type="slidenum">
              <a:rPr lang="en-US" altLang="en-US" sz="1200" smtClean="0"/>
              <a:pPr eaLnBrk="1" hangingPunct="1">
                <a:defRPr/>
              </a:pPr>
              <a:t>27</a:t>
            </a:fld>
            <a:endParaRPr lang="en-US" altLang="en-US" sz="1200" smtClean="0"/>
          </a:p>
        </p:txBody>
      </p:sp>
      <p:sp>
        <p:nvSpPr>
          <p:cNvPr id="427010" name="Rectangle 2"/>
          <p:cNvSpPr>
            <a:spLocks noGrp="1" noRot="1" noChangeAspect="1" noChangeArrowheads="1" noTextEdit="1"/>
          </p:cNvSpPr>
          <p:nvPr>
            <p:ph type="sldImg"/>
          </p:nvPr>
        </p:nvSpPr>
        <p:spPr>
          <a:ln/>
          <a:extLst>
            <a:ext uri="{FAA26D3D-D897-4be2-8F04-BA451C77F1D7}"/>
          </a:extLst>
        </p:spPr>
      </p:sp>
      <p:sp>
        <p:nvSpPr>
          <p:cNvPr id="427011" name="Rectangle 3"/>
          <p:cNvSpPr>
            <a:spLocks noGrp="1" noChangeArrowheads="1"/>
          </p:cNvSpPr>
          <p:nvPr>
            <p:ph type="body" idx="1"/>
          </p:nvPr>
        </p:nvSpPr>
        <p:spPr/>
        <p:txBody>
          <a:bodyPr/>
          <a:lstStyle/>
          <a:p>
            <a:pPr eaLnBrk="1" hangingPunct="1">
              <a:defRPr/>
            </a:pPr>
            <a:r>
              <a:rPr lang="en-US" dirty="0" smtClean="0">
                <a:ea typeface="ＭＳ Ｐゴシック" charset="0"/>
                <a:cs typeface="+mn-cs"/>
              </a:rPr>
              <a:t>Herbert Matter,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FAA26D3D-D897-4be2-8F04-BA451C77F1D7}">
              <ma14:placeholderFlag xmlns="" xmlns:ma14="http://schemas.microsoft.com/office/mac/drawingml/2011/main" val="1"/>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fld id="{5F3B5C3B-954F-4458-8A18-1F2BA0FCB1CD}" type="slidenum">
              <a:rPr lang="en-US" altLang="en-US" sz="1200"/>
              <a:pPr eaLnBrk="1" hangingPunct="1"/>
              <a:t>31</a:t>
            </a:fld>
            <a:endParaRPr lang="en-US" altLang="en-US" sz="1200"/>
          </a:p>
        </p:txBody>
      </p:sp>
      <p:sp>
        <p:nvSpPr>
          <p:cNvPr id="436226" name="Rectangle 2"/>
          <p:cNvSpPr>
            <a:spLocks noGrp="1" noRot="1" noChangeAspect="1" noChangeArrowheads="1" noTextEdit="1"/>
          </p:cNvSpPr>
          <p:nvPr>
            <p:ph type="sldImg"/>
          </p:nvPr>
        </p:nvSpPr>
        <p:spPr>
          <a:solidFill>
            <a:srgbClr val="FFFFFF"/>
          </a:solidFill>
          <a:ln/>
          <a:extLst>
            <a:ext uri="{FAA26D3D-D897-4be2-8F04-BA451C77F1D7}">
              <ma14:placeholderFlag xmlns="" xmlns:ma14="http://schemas.microsoft.com/office/mac/drawingml/2011/main" val="1"/>
            </a:ext>
          </a:extLst>
        </p:spPr>
      </p:sp>
      <p:sp>
        <p:nvSpPr>
          <p:cNvPr id="436227"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en-US" altLang="en-US" smtClean="0">
                <a:latin typeface="Times New Roman" pitchFamily="18" charset="0"/>
              </a:rPr>
              <a:t>E. McKnight Kauffer, poster “Flight”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FAA26D3D-D897-4be2-8F04-BA451C77F1D7}">
              <ma14:placeholderFlag xmlns="" xmlns:ma14="http://schemas.microsoft.com/office/mac/drawingml/2011/main" val="1"/>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fld id="{0FD9B2C6-4FB9-4FD5-AC4B-192D0015743C}" type="slidenum">
              <a:rPr lang="en-US" altLang="en-US" sz="1200"/>
              <a:pPr eaLnBrk="1" hangingPunct="1"/>
              <a:t>32</a:t>
            </a:fld>
            <a:endParaRPr lang="en-US" altLang="en-US" sz="1200"/>
          </a:p>
        </p:txBody>
      </p:sp>
      <p:sp>
        <p:nvSpPr>
          <p:cNvPr id="41472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414723" name="Rectangle 3"/>
          <p:cNvSpPr>
            <a:spLocks noGrp="1" noChangeArrowheads="1"/>
          </p:cNvSpPr>
          <p:nvPr>
            <p:ph type="body" idx="1"/>
          </p:nvPr>
        </p:nvSpPr>
        <p:spPr/>
        <p:txBody>
          <a:bodyPr/>
          <a:lstStyle/>
          <a:p>
            <a:pPr eaLnBrk="1" hangingPunct="1">
              <a:defRPr/>
            </a:pPr>
            <a:r>
              <a:rPr lang="en-US" dirty="0" smtClean="0">
                <a:ea typeface="ＭＳ Ｐゴシック" charset="0"/>
                <a:cs typeface="+mn-cs"/>
              </a:rPr>
              <a:t>William Addison </a:t>
            </a:r>
            <a:r>
              <a:rPr lang="en-US" dirty="0" err="1" smtClean="0">
                <a:ea typeface="ＭＳ Ｐゴシック" charset="0"/>
                <a:cs typeface="+mn-cs"/>
              </a:rPr>
              <a:t>Dwiggins</a:t>
            </a:r>
            <a:r>
              <a:rPr lang="en-US" dirty="0" smtClean="0">
                <a:ea typeface="ＭＳ Ｐゴシック" charset="0"/>
                <a:cs typeface="+mn-cs"/>
              </a:rPr>
              <a:t> Metro typeface.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FAA26D3D-D897-4be2-8F04-BA451C77F1D7}">
              <ma14:placeholderFlag xmlns="" xmlns:ma14="http://schemas.microsoft.com/office/mac/drawingml/2011/main" val="1"/>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fld id="{4AAB3F16-4C77-4DE4-BE4E-E9CE49930501}" type="slidenum">
              <a:rPr lang="en-US" altLang="en-US" sz="1200"/>
              <a:pPr eaLnBrk="1" hangingPunct="1"/>
              <a:t>33</a:t>
            </a:fld>
            <a:endParaRPr lang="en-US" altLang="en-US" sz="1200"/>
          </a:p>
        </p:txBody>
      </p:sp>
      <p:sp>
        <p:nvSpPr>
          <p:cNvPr id="41472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414723" name="Rectangle 3"/>
          <p:cNvSpPr>
            <a:spLocks noGrp="1" noChangeArrowheads="1"/>
          </p:cNvSpPr>
          <p:nvPr>
            <p:ph type="body" idx="1"/>
          </p:nvPr>
        </p:nvSpPr>
        <p:spPr/>
        <p:txBody>
          <a:bodyPr/>
          <a:lstStyle/>
          <a:p>
            <a:pPr eaLnBrk="1" hangingPunct="1">
              <a:defRPr/>
            </a:pPr>
            <a:r>
              <a:rPr lang="en-US" dirty="0" smtClean="0">
                <a:ea typeface="ＭＳ Ｐゴシック" charset="0"/>
                <a:cs typeface="+mn-cs"/>
              </a:rPr>
              <a:t>William Addison </a:t>
            </a:r>
            <a:r>
              <a:rPr lang="en-US" dirty="0" err="1" smtClean="0">
                <a:ea typeface="ＭＳ Ｐゴシック" charset="0"/>
                <a:cs typeface="+mn-cs"/>
              </a:rPr>
              <a:t>Dwiggins</a:t>
            </a:r>
            <a:r>
              <a:rPr lang="en-US" dirty="0" smtClean="0">
                <a:ea typeface="ＭＳ Ｐゴシック" charset="0"/>
                <a:cs typeface="+mn-cs"/>
              </a:rPr>
              <a:t> Electra typeface.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FAA26D3D-D897-4be2-8F04-BA451C77F1D7}">
              <ma14:placeholderFlag xmlns="" xmlns:ma14="http://schemas.microsoft.com/office/mac/drawingml/2011/main" val="1"/>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fld id="{1AC09ECC-D676-4268-B9F8-36E2726E03CC}" type="slidenum">
              <a:rPr lang="en-US" altLang="en-US" sz="1200"/>
              <a:pPr eaLnBrk="1" hangingPunct="1"/>
              <a:t>34</a:t>
            </a:fld>
            <a:endParaRPr lang="en-US" altLang="en-US" sz="1200"/>
          </a:p>
        </p:txBody>
      </p:sp>
      <p:sp>
        <p:nvSpPr>
          <p:cNvPr id="41472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414723" name="Rectangle 3"/>
          <p:cNvSpPr>
            <a:spLocks noGrp="1" noChangeArrowheads="1"/>
          </p:cNvSpPr>
          <p:nvPr>
            <p:ph type="body" idx="1"/>
          </p:nvPr>
        </p:nvSpPr>
        <p:spPr/>
        <p:txBody>
          <a:bodyPr/>
          <a:lstStyle/>
          <a:p>
            <a:pPr eaLnBrk="1" hangingPunct="1"/>
            <a:r>
              <a:rPr lang="en-US" altLang="en-US" smtClean="0">
                <a:latin typeface="Times New Roman" pitchFamily="18" charset="0"/>
              </a:rPr>
              <a:t>William Addison Dwiggins, title pages from </a:t>
            </a:r>
            <a:r>
              <a:rPr lang="en-US" altLang="en-US" i="1" smtClean="0">
                <a:latin typeface="Times New Roman" pitchFamily="18" charset="0"/>
              </a:rPr>
              <a:t>The Power of Print and Men,</a:t>
            </a:r>
            <a:r>
              <a:rPr lang="en-US" altLang="en-US" smtClean="0">
                <a:latin typeface="Times New Roman" pitchFamily="18" charset="0"/>
              </a:rPr>
              <a:t> 1936. This title shows Dwiggins</a:t>
            </a:r>
            <a:r>
              <a:rPr lang="ja-JP" altLang="en-US" smtClean="0">
                <a:latin typeface="Arial" pitchFamily="34" charset="0"/>
              </a:rPr>
              <a:t>’</a:t>
            </a:r>
            <a:r>
              <a:rPr lang="en-US" altLang="ja-JP" smtClean="0">
                <a:latin typeface="Times New Roman" pitchFamily="18" charset="0"/>
              </a:rPr>
              <a:t>s ornaments, his Metro and Electra typefaces, and his passion for subtle color combinations. </a:t>
            </a:r>
            <a:endParaRPr lang="en-US" altLang="en-US"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defRPr/>
            </a:pPr>
            <a:fld id="{6D9A8F21-08AB-4AB3-97B1-1EBE816C343D}" type="slidenum">
              <a:rPr lang="en-US" altLang="en-US" sz="1200" smtClean="0"/>
              <a:pPr eaLnBrk="1" hangingPunct="1">
                <a:defRPr/>
              </a:pPr>
              <a:t>36</a:t>
            </a:fld>
            <a:endParaRPr lang="en-US" altLang="en-US" sz="1200" smtClean="0"/>
          </a:p>
        </p:txBody>
      </p:sp>
      <p:sp>
        <p:nvSpPr>
          <p:cNvPr id="425986" name="Rectangle 2"/>
          <p:cNvSpPr>
            <a:spLocks noGrp="1" noRot="1" noChangeAspect="1" noChangeArrowheads="1" noTextEdit="1"/>
          </p:cNvSpPr>
          <p:nvPr>
            <p:ph type="sldImg"/>
          </p:nvPr>
        </p:nvSpPr>
        <p:spPr>
          <a:ln/>
          <a:extLst>
            <a:ext uri="{FAA26D3D-D897-4be2-8F04-BA451C77F1D7}"/>
          </a:extLst>
        </p:spPr>
      </p:sp>
      <p:sp>
        <p:nvSpPr>
          <p:cNvPr id="425987" name="Rectangle 3"/>
          <p:cNvSpPr>
            <a:spLocks noGrp="1" noChangeArrowheads="1"/>
          </p:cNvSpPr>
          <p:nvPr>
            <p:ph type="body" idx="1"/>
          </p:nvPr>
        </p:nvSpPr>
        <p:spPr/>
        <p:txBody>
          <a:bodyPr/>
          <a:lstStyle/>
          <a:p>
            <a:pPr eaLnBrk="1" hangingPunct="1">
              <a:defRPr/>
            </a:pPr>
            <a:r>
              <a:rPr lang="en-US" altLang="en-US" dirty="0" smtClean="0">
                <a:latin typeface="Times New Roman" pitchFamily="18" charset="0"/>
              </a:rPr>
              <a:t>Herbert Bayer, poster supporting polio research, 1949. The diagonal shaft of the test tube leads the eye from the red and blue headline to the flowing yellow light that is beginning to dawn, linking the elements in the same manner as the thick black bars of Bayer</a:t>
            </a:r>
            <a:r>
              <a:rPr lang="ja-JP" altLang="en-US" dirty="0" smtClean="0">
                <a:latin typeface="Arial" pitchFamily="34" charset="0"/>
              </a:rPr>
              <a:t>’</a:t>
            </a:r>
            <a:r>
              <a:rPr lang="en-US" altLang="ja-JP" dirty="0" smtClean="0">
                <a:latin typeface="Times New Roman" pitchFamily="18" charset="0"/>
              </a:rPr>
              <a:t>s Bauhaus work.</a:t>
            </a:r>
            <a:endParaRPr lang="en-US" altLang="en-US" dirty="0"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AAF6D7A-196A-483D-9CB5-DC541132B059}" type="datetimeFigureOut">
              <a:rPr lang="en-US" smtClean="0">
                <a:solidFill>
                  <a:prstClr val="white">
                    <a:tint val="75000"/>
                  </a:prstClr>
                </a:solidFill>
              </a:rPr>
              <a:pPr/>
              <a:t>11/14/2013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5B54522-23B5-4F8E-82D1-D1FD0E351AD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71534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AF6D7A-196A-483D-9CB5-DC541132B059}" type="datetimeFigureOut">
              <a:rPr lang="en-US" smtClean="0">
                <a:solidFill>
                  <a:prstClr val="white">
                    <a:tint val="75000"/>
                  </a:prstClr>
                </a:solidFill>
              </a:rPr>
              <a:pPr/>
              <a:t>11/14/2013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5B54522-23B5-4F8E-82D1-D1FD0E351AD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98465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AF6D7A-196A-483D-9CB5-DC541132B059}" type="datetimeFigureOut">
              <a:rPr lang="en-US" smtClean="0">
                <a:solidFill>
                  <a:prstClr val="white">
                    <a:tint val="75000"/>
                  </a:prstClr>
                </a:solidFill>
              </a:rPr>
              <a:pPr/>
              <a:t>11/14/2013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5B54522-23B5-4F8E-82D1-D1FD0E351AD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23326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AAF6D7A-196A-483D-9CB5-DC541132B059}" type="datetimeFigureOut">
              <a:rPr lang="en-US" smtClean="0">
                <a:solidFill>
                  <a:prstClr val="white">
                    <a:tint val="75000"/>
                  </a:prstClr>
                </a:solidFill>
              </a:rPr>
              <a:pPr/>
              <a:t>11/14/2013</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5B54522-23B5-4F8E-82D1-D1FD0E351AD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0255316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AAF6D7A-196A-483D-9CB5-DC541132B059}" type="datetimeFigureOut">
              <a:rPr lang="en-US" smtClean="0">
                <a:solidFill>
                  <a:prstClr val="white">
                    <a:tint val="75000"/>
                  </a:prstClr>
                </a:solidFill>
              </a:rPr>
              <a:pPr/>
              <a:t>11/14/2013</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F5B54522-23B5-4F8E-82D1-D1FD0E351AD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835406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AAF6D7A-196A-483D-9CB5-DC541132B059}" type="datetimeFigureOut">
              <a:rPr lang="en-US" smtClean="0">
                <a:solidFill>
                  <a:prstClr val="white">
                    <a:tint val="75000"/>
                  </a:prstClr>
                </a:solidFill>
              </a:rPr>
              <a:pPr/>
              <a:t>11/14/2013</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F5B54522-23B5-4F8E-82D1-D1FD0E351AD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961918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AF6D7A-196A-483D-9CB5-DC541132B059}" type="datetimeFigureOut">
              <a:rPr lang="en-US" smtClean="0">
                <a:solidFill>
                  <a:prstClr val="white">
                    <a:tint val="75000"/>
                  </a:prstClr>
                </a:solidFill>
              </a:rPr>
              <a:pPr/>
              <a:t>11/14/2013</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F5B54522-23B5-4F8E-82D1-D1FD0E351AD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609511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AF6D7A-196A-483D-9CB5-DC541132B059}" type="datetimeFigureOut">
              <a:rPr lang="en-US" smtClean="0">
                <a:solidFill>
                  <a:prstClr val="white">
                    <a:tint val="75000"/>
                  </a:prstClr>
                </a:solidFill>
              </a:rPr>
              <a:pPr/>
              <a:t>11/14/2013</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5B54522-23B5-4F8E-82D1-D1FD0E351AD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7454558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AF6D7A-196A-483D-9CB5-DC541132B059}" type="datetimeFigureOut">
              <a:rPr lang="en-US" smtClean="0">
                <a:solidFill>
                  <a:prstClr val="white">
                    <a:tint val="75000"/>
                  </a:prstClr>
                </a:solidFill>
              </a:rPr>
              <a:pPr/>
              <a:t>11/14/2013</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5B54522-23B5-4F8E-82D1-D1FD0E351AD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156522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AF6D7A-196A-483D-9CB5-DC541132B059}" type="datetimeFigureOut">
              <a:rPr lang="en-US" smtClean="0">
                <a:solidFill>
                  <a:prstClr val="white">
                    <a:tint val="75000"/>
                  </a:prstClr>
                </a:solidFill>
              </a:rPr>
              <a:pPr/>
              <a:t>11/14/2013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5B54522-23B5-4F8E-82D1-D1FD0E351AD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623111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AF6D7A-196A-483D-9CB5-DC541132B059}" type="datetimeFigureOut">
              <a:rPr lang="en-US" smtClean="0">
                <a:solidFill>
                  <a:prstClr val="white">
                    <a:tint val="75000"/>
                  </a:prstClr>
                </a:solidFill>
              </a:rPr>
              <a:pPr/>
              <a:t>11/14/2013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5B54522-23B5-4F8E-82D1-D1FD0E351AD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9718065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27AFD1C-2908-4533-84A5-2039DCE37C2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03043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A40A919-A6B0-4F66-9C41-2A4C752BD8D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4607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F7AC4853-63DE-4F05-BD8A-1B6867A07A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92768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E3988EE0-193E-40D2-A68F-1DD5F7C212C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600478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7863D961-475A-4636-88CC-A48756811BA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91165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08320721-7826-47FF-BBD3-46D72E7CD9F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334614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35ABF856-7D89-4E45-A874-DCA131F6EB6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21216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B1CF7878-3320-4737-B1EC-33F8A068E0E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22534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F046691-8E2A-4B99-A546-4248573AD30A}"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74940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7489A2D1-5077-4275-89F5-30A6599BB1A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07250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AD5ED10-FA7E-4073-A932-EE0249B2214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830716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AAF6D7A-196A-483D-9CB5-DC541132B059}" type="datetimeFigureOut">
              <a:rPr lang="en-US" smtClean="0">
                <a:solidFill>
                  <a:prstClr val="white">
                    <a:tint val="75000"/>
                  </a:prstClr>
                </a:solidFill>
              </a:rPr>
              <a:pPr/>
              <a:t>11/14/2013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5B54522-23B5-4F8E-82D1-D1FD0E351AD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780726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AF6D7A-196A-483D-9CB5-DC541132B059}" type="datetimeFigureOut">
              <a:rPr lang="en-US" smtClean="0">
                <a:solidFill>
                  <a:prstClr val="white">
                    <a:tint val="75000"/>
                  </a:prstClr>
                </a:solidFill>
              </a:rPr>
              <a:pPr/>
              <a:t>11/14/2013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5B54522-23B5-4F8E-82D1-D1FD0E351AD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0525127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AF6D7A-196A-483D-9CB5-DC541132B059}" type="datetimeFigureOut">
              <a:rPr lang="en-US" smtClean="0">
                <a:solidFill>
                  <a:prstClr val="white">
                    <a:tint val="75000"/>
                  </a:prstClr>
                </a:solidFill>
              </a:rPr>
              <a:pPr/>
              <a:t>11/14/2013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5B54522-23B5-4F8E-82D1-D1FD0E351AD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7736468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AAF6D7A-196A-483D-9CB5-DC541132B059}" type="datetimeFigureOut">
              <a:rPr lang="en-US" smtClean="0">
                <a:solidFill>
                  <a:prstClr val="white">
                    <a:tint val="75000"/>
                  </a:prstClr>
                </a:solidFill>
              </a:rPr>
              <a:pPr/>
              <a:t>11/14/2013</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5B54522-23B5-4F8E-82D1-D1FD0E351AD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452824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AAF6D7A-196A-483D-9CB5-DC541132B059}" type="datetimeFigureOut">
              <a:rPr lang="en-US" smtClean="0">
                <a:solidFill>
                  <a:prstClr val="white">
                    <a:tint val="75000"/>
                  </a:prstClr>
                </a:solidFill>
              </a:rPr>
              <a:pPr/>
              <a:t>11/14/2013</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F5B54522-23B5-4F8E-82D1-D1FD0E351AD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463255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AAF6D7A-196A-483D-9CB5-DC541132B059}" type="datetimeFigureOut">
              <a:rPr lang="en-US" smtClean="0">
                <a:solidFill>
                  <a:prstClr val="white">
                    <a:tint val="75000"/>
                  </a:prstClr>
                </a:solidFill>
              </a:rPr>
              <a:pPr/>
              <a:t>11/14/2013</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F5B54522-23B5-4F8E-82D1-D1FD0E351AD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3782012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AF6D7A-196A-483D-9CB5-DC541132B059}" type="datetimeFigureOut">
              <a:rPr lang="en-US" smtClean="0">
                <a:solidFill>
                  <a:prstClr val="white">
                    <a:tint val="75000"/>
                  </a:prstClr>
                </a:solidFill>
              </a:rPr>
              <a:pPr/>
              <a:t>11/14/2013</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F5B54522-23B5-4F8E-82D1-D1FD0E351AD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9225707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AF6D7A-196A-483D-9CB5-DC541132B059}" type="datetimeFigureOut">
              <a:rPr lang="en-US" smtClean="0">
                <a:solidFill>
                  <a:prstClr val="white">
                    <a:tint val="75000"/>
                  </a:prstClr>
                </a:solidFill>
              </a:rPr>
              <a:pPr/>
              <a:t>11/14/2013</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5B54522-23B5-4F8E-82D1-D1FD0E351AD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1321114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AF6D7A-196A-483D-9CB5-DC541132B059}" type="datetimeFigureOut">
              <a:rPr lang="en-US" smtClean="0">
                <a:solidFill>
                  <a:prstClr val="white">
                    <a:tint val="75000"/>
                  </a:prstClr>
                </a:solidFill>
              </a:rPr>
              <a:pPr/>
              <a:t>11/14/2013</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5B54522-23B5-4F8E-82D1-D1FD0E351AD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8528425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AF6D7A-196A-483D-9CB5-DC541132B059}" type="datetimeFigureOut">
              <a:rPr lang="en-US" smtClean="0">
                <a:solidFill>
                  <a:prstClr val="white">
                    <a:tint val="75000"/>
                  </a:prstClr>
                </a:solidFill>
              </a:rPr>
              <a:pPr/>
              <a:t>11/14/2013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5B54522-23B5-4F8E-82D1-D1FD0E351AD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990406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AF6D7A-196A-483D-9CB5-DC541132B059}" type="datetimeFigureOut">
              <a:rPr lang="en-US" smtClean="0">
                <a:solidFill>
                  <a:prstClr val="white">
                    <a:tint val="75000"/>
                  </a:prstClr>
                </a:solidFill>
              </a:rPr>
              <a:pPr/>
              <a:t>11/14/2013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5B54522-23B5-4F8E-82D1-D1FD0E351AD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147704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AF6D7A-196A-483D-9CB5-DC541132B059}" type="datetimeFigureOut">
              <a:rPr lang="en-US" smtClean="0">
                <a:solidFill>
                  <a:prstClr val="white">
                    <a:tint val="75000"/>
                  </a:prstClr>
                </a:solidFill>
              </a:rPr>
              <a:pPr/>
              <a:t>11/14/2013</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B54522-23B5-4F8E-82D1-D1FD0E351AD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04589840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latin typeface="Times New Roman" charset="0"/>
                <a:ea typeface="ＭＳ Ｐゴシック" charset="0"/>
                <a:cs typeface="+mn-cs"/>
              </a:defRPr>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latin typeface="Times New Roman" charset="0"/>
                <a:ea typeface="ＭＳ Ｐゴシック" charset="0"/>
                <a:cs typeface="+mn-cs"/>
              </a:defRPr>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3713E26D-9B4E-49D4-BF2C-C61C25B34EBF}" type="slidenum">
              <a:rPr lang="en-US" altLang="en-US">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12079985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Times New Roman"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Times New Roman"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Times New Roman"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Times New Roman" charset="0"/>
          <a:ea typeface="MS PGothic" pitchFamily="34" charset="-128"/>
          <a:cs typeface="ＭＳ Ｐゴシック" charset="0"/>
        </a:defRPr>
      </a:lvl5pPr>
      <a:lvl6pPr marL="457200" algn="ctr" rtl="0" fontAlgn="base">
        <a:spcBef>
          <a:spcPct val="0"/>
        </a:spcBef>
        <a:spcAft>
          <a:spcPct val="0"/>
        </a:spcAft>
        <a:defRPr sz="4400">
          <a:solidFill>
            <a:schemeClr val="tx2"/>
          </a:solidFill>
          <a:latin typeface="Times New Roman" charset="0"/>
          <a:ea typeface="ＭＳ Ｐゴシック" charset="0"/>
        </a:defRPr>
      </a:lvl6pPr>
      <a:lvl7pPr marL="914400" algn="ctr" rtl="0" fontAlgn="base">
        <a:spcBef>
          <a:spcPct val="0"/>
        </a:spcBef>
        <a:spcAft>
          <a:spcPct val="0"/>
        </a:spcAft>
        <a:defRPr sz="4400">
          <a:solidFill>
            <a:schemeClr val="tx2"/>
          </a:solidFill>
          <a:latin typeface="Times New Roman" charset="0"/>
          <a:ea typeface="ＭＳ Ｐゴシック" charset="0"/>
        </a:defRPr>
      </a:lvl7pPr>
      <a:lvl8pPr marL="1371600" algn="ctr" rtl="0" fontAlgn="base">
        <a:spcBef>
          <a:spcPct val="0"/>
        </a:spcBef>
        <a:spcAft>
          <a:spcPct val="0"/>
        </a:spcAft>
        <a:defRPr sz="4400">
          <a:solidFill>
            <a:schemeClr val="tx2"/>
          </a:solidFill>
          <a:latin typeface="Times New Roman" charset="0"/>
          <a:ea typeface="ＭＳ Ｐゴシック" charset="0"/>
        </a:defRPr>
      </a:lvl8pPr>
      <a:lvl9pPr marL="1828800" algn="ctr" rtl="0" fontAlgn="base">
        <a:spcBef>
          <a:spcPct val="0"/>
        </a:spcBef>
        <a:spcAft>
          <a:spcPct val="0"/>
        </a:spcAft>
        <a:defRPr sz="4400">
          <a:solidFill>
            <a:schemeClr val="tx2"/>
          </a:solidFill>
          <a:latin typeface="Times New Roman"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S PGothic"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itchFamily="34" charset="-128"/>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AF6D7A-196A-483D-9CB5-DC541132B059}" type="datetimeFigureOut">
              <a:rPr lang="en-US" smtClean="0">
                <a:solidFill>
                  <a:prstClr val="white">
                    <a:tint val="75000"/>
                  </a:prstClr>
                </a:solidFill>
              </a:rPr>
              <a:pPr/>
              <a:t>11/14/2013</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B54522-23B5-4F8E-82D1-D1FD0E351AD0}"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7474968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tiff"/><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4.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3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r>
              <a:rPr lang="en-US" dirty="0" smtClean="0"/>
              <a:t>New approaches to photography - Ella</a:t>
            </a:r>
            <a:endParaRPr lang="en-US" dirty="0"/>
          </a:p>
        </p:txBody>
      </p:sp>
    </p:spTree>
    <p:extLst>
      <p:ext uri="{BB962C8B-B14F-4D97-AF65-F5344CB8AC3E}">
        <p14:creationId xmlns:p14="http://schemas.microsoft.com/office/powerpoint/2010/main" val="17000715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0" y="914400"/>
            <a:ext cx="4572000" cy="1143000"/>
          </a:xfrm>
        </p:spPr>
        <p:txBody>
          <a:bodyPr>
            <a:normAutofit fontScale="90000"/>
          </a:bodyPr>
          <a:lstStyle/>
          <a:p>
            <a:r>
              <a:rPr lang="en-US" dirty="0" smtClean="0"/>
              <a:t>The spread </a:t>
            </a:r>
            <a:br>
              <a:rPr lang="en-US" dirty="0" smtClean="0"/>
            </a:br>
            <a:r>
              <a:rPr lang="en-US" dirty="0" smtClean="0"/>
              <a:t>of New Typography</a:t>
            </a:r>
            <a:br>
              <a:rPr lang="en-US" dirty="0" smtClean="0"/>
            </a:br>
            <a:r>
              <a:rPr lang="en-US" dirty="0" smtClean="0"/>
              <a:t>and </a:t>
            </a:r>
            <a:br>
              <a:rPr lang="en-US" dirty="0" smtClean="0"/>
            </a:br>
            <a:r>
              <a:rPr lang="en-US" dirty="0" smtClean="0"/>
              <a:t>the codification of the modern</a:t>
            </a:r>
            <a:endParaRPr lang="en-US" dirty="0"/>
          </a:p>
        </p:txBody>
      </p:sp>
      <p:pic>
        <p:nvPicPr>
          <p:cNvPr id="12290" name="Picture 2" descr="G:\CORNISH - history of design\CORNISH DESIGN Raizman images\by image and chapter\9.46.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0400" y="3185160"/>
            <a:ext cx="2612112" cy="36576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xroads.virginia.edu/%7E1930s/PRINT/adweb/answ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67640"/>
            <a:ext cx="3474720" cy="2860849"/>
          </a:xfrm>
          <a:prstGeom prst="rect">
            <a:avLst/>
          </a:prstGeom>
          <a:noFill/>
          <a:extLst>
            <a:ext uri="{909E8E84-426E-40DD-AFC4-6F175D3DCCD1}">
              <a14:hiddenFill xmlns:a14="http://schemas.microsoft.com/office/drawing/2010/main">
                <a:solidFill>
                  <a:srgbClr val="FFFFFF"/>
                </a:solidFill>
              </a14:hiddenFill>
            </a:ext>
          </a:extLst>
        </p:spPr>
      </p:pic>
      <p:pic>
        <p:nvPicPr>
          <p:cNvPr id="12291" name="Picture 3"/>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6172200" y="3200400"/>
            <a:ext cx="2701747"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30565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42360" y="266700"/>
            <a:ext cx="5486400" cy="1143000"/>
          </a:xfrm>
        </p:spPr>
        <p:txBody>
          <a:bodyPr>
            <a:normAutofit fontScale="90000"/>
          </a:bodyPr>
          <a:lstStyle/>
          <a:p>
            <a:r>
              <a:rPr lang="en-US" dirty="0" smtClean="0"/>
              <a:t>Jan </a:t>
            </a:r>
            <a:r>
              <a:rPr lang="en-US" dirty="0" err="1" smtClean="0"/>
              <a:t>Tschichold</a:t>
            </a:r>
            <a:r>
              <a:rPr lang="en-US" dirty="0" smtClean="0"/>
              <a:t> </a:t>
            </a:r>
            <a:br>
              <a:rPr lang="en-US" dirty="0" smtClean="0"/>
            </a:br>
            <a:endParaRPr lang="en-US" dirty="0"/>
          </a:p>
        </p:txBody>
      </p:sp>
      <p:sp>
        <p:nvSpPr>
          <p:cNvPr id="3" name="Content Placeholder 2"/>
          <p:cNvSpPr>
            <a:spLocks noGrp="1"/>
          </p:cNvSpPr>
          <p:nvPr>
            <p:ph idx="1"/>
          </p:nvPr>
        </p:nvSpPr>
        <p:spPr/>
        <p:txBody>
          <a:bodyPr/>
          <a:lstStyle/>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75601" y="2002156"/>
            <a:ext cx="4876800"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685800"/>
            <a:ext cx="3840163"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64632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7185" y="0"/>
            <a:ext cx="1890236"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0"/>
            <a:ext cx="1817370"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66322" y="60960"/>
            <a:ext cx="1783404"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475989" y="3916680"/>
            <a:ext cx="1629295"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b="45993"/>
          <a:stretch/>
        </p:blipFill>
        <p:spPr bwMode="auto">
          <a:xfrm>
            <a:off x="4488615" y="3886200"/>
            <a:ext cx="4655385"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6" descr="http://designmuseum.org/media/item/4800/-1/101_5Lg.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50795" y="3886200"/>
            <a:ext cx="1662545" cy="2743200"/>
          </a:xfrm>
          <a:prstGeom prst="rect">
            <a:avLst/>
          </a:prstGeom>
          <a:noFill/>
          <a:extLst>
            <a:ext uri="{909E8E84-426E-40DD-AFC4-6F175D3DCCD1}">
              <a14:hiddenFill xmlns:a14="http://schemas.microsoft.com/office/drawing/2010/main">
                <a:solidFill>
                  <a:srgbClr val="FFFFFF"/>
                </a:solidFill>
              </a14:hiddenFill>
            </a:ext>
          </a:extLst>
        </p:spPr>
      </p:pic>
      <p:pic>
        <p:nvPicPr>
          <p:cNvPr id="8197" name="Picture 5"/>
          <p:cNvPicPr>
            <a:picLocks noChangeAspect="1" noChangeArrowheads="1"/>
          </p:cNvPicPr>
          <p:nvPr/>
        </p:nvPicPr>
        <p:blipFill rotWithShape="1">
          <a:blip r:embed="rId8">
            <a:extLst>
              <a:ext uri="{28A0092B-C50C-407E-A947-70E740481C1C}">
                <a14:useLocalDpi xmlns:a14="http://schemas.microsoft.com/office/drawing/2010/main" val="0"/>
              </a:ext>
            </a:extLst>
          </a:blip>
          <a:srcRect l="7754"/>
          <a:stretch/>
        </p:blipFill>
        <p:spPr bwMode="auto">
          <a:xfrm>
            <a:off x="7303141" y="0"/>
            <a:ext cx="2032312"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8" name="Picture 6"/>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779486" y="30480"/>
            <a:ext cx="1602581"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384056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600" y="1219200"/>
            <a:ext cx="5867400" cy="1143000"/>
          </a:xfrm>
        </p:spPr>
        <p:txBody>
          <a:bodyPr>
            <a:normAutofit fontScale="90000"/>
          </a:bodyPr>
          <a:lstStyle/>
          <a:p>
            <a:pPr algn="l"/>
            <a:r>
              <a:rPr lang="en-US" dirty="0" smtClean="0"/>
              <a:t/>
            </a:r>
            <a:br>
              <a:rPr lang="en-US" dirty="0" smtClean="0"/>
            </a:br>
            <a:r>
              <a:rPr lang="en-US" sz="4000" dirty="0" smtClean="0"/>
              <a:t>New Typography </a:t>
            </a:r>
            <a:br>
              <a:rPr lang="en-US" sz="4000" dirty="0" smtClean="0"/>
            </a:br>
            <a:r>
              <a:rPr lang="en-US" sz="4000" dirty="0" smtClean="0"/>
              <a:t>and </a:t>
            </a:r>
            <a:br>
              <a:rPr lang="en-US" sz="4000" dirty="0" smtClean="0"/>
            </a:br>
            <a:r>
              <a:rPr lang="en-US" sz="4000" dirty="0" smtClean="0"/>
              <a:t>“The Modern Approach” </a:t>
            </a:r>
            <a:br>
              <a:rPr lang="en-US" sz="4000" dirty="0" smtClean="0"/>
            </a:br>
            <a:r>
              <a:rPr lang="en-US" sz="4000" dirty="0" smtClean="0"/>
              <a:t>in America </a:t>
            </a:r>
            <a:r>
              <a:rPr lang="en-US" dirty="0" smtClean="0"/>
              <a:t/>
            </a:r>
            <a:br>
              <a:rPr lang="en-US" dirty="0" smtClean="0"/>
            </a:br>
            <a:endParaRPr lang="en-US" dirty="0"/>
          </a:p>
        </p:txBody>
      </p:sp>
      <p:pic>
        <p:nvPicPr>
          <p:cNvPr id="5" name="Picture 2" descr="http://xroads.virginia.edu/%7E1930s/PRINT/adweb/answ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474720" cy="2860849"/>
          </a:xfrm>
          <a:prstGeom prst="rect">
            <a:avLst/>
          </a:prstGeom>
          <a:noFill/>
          <a:extLst>
            <a:ext uri="{909E8E84-426E-40DD-AFC4-6F175D3DCCD1}">
              <a14:hiddenFill xmlns:a14="http://schemas.microsoft.com/office/drawing/2010/main">
                <a:solidFill>
                  <a:srgbClr val="FFFFFF"/>
                </a:solidFill>
              </a14:hiddenFill>
            </a:ext>
          </a:extLst>
        </p:spPr>
      </p:pic>
      <p:pic>
        <p:nvPicPr>
          <p:cNvPr id="12291"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971800" y="3215640"/>
            <a:ext cx="2701747"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 y="3169920"/>
            <a:ext cx="268605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11993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p:txBody>
          <a:bodyPr/>
          <a:lstStyle/>
          <a:p>
            <a:pPr eaLnBrk="1" hangingPunct="1">
              <a:defRPr/>
            </a:pPr>
            <a:r>
              <a:rPr lang="en-US" smtClean="0">
                <a:ea typeface="+mj-ea"/>
                <a:cs typeface="+mj-cs"/>
              </a:rPr>
              <a:t>17-01</a:t>
            </a:r>
          </a:p>
        </p:txBody>
      </p:sp>
      <p:pic>
        <p:nvPicPr>
          <p:cNvPr id="16387" name="Picture 5" descr="S:\EDIT\DEPT\3225\ZLINE\Editoria\LAUREN\Author Files\MEGGS 4E\Image Bank\Final Images\Yes\Low-Res\17-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0"/>
            <a:ext cx="8153400" cy="652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0119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97431" y="457200"/>
            <a:ext cx="2382982" cy="923330"/>
          </a:xfrm>
          <a:prstGeom prst="rect">
            <a:avLst/>
          </a:prstGeom>
        </p:spPr>
        <p:txBody>
          <a:bodyPr wrap="square">
            <a:spAutoFit/>
          </a:bodyPr>
          <a:lstStyle/>
          <a:p>
            <a:r>
              <a:rPr lang="en-US" dirty="0" smtClean="0"/>
              <a:t>A. M. </a:t>
            </a:r>
            <a:r>
              <a:rPr lang="en-US" dirty="0" err="1" smtClean="0"/>
              <a:t>Cassandre</a:t>
            </a:r>
            <a:r>
              <a:rPr lang="en-US" dirty="0" smtClean="0"/>
              <a:t>, cover for Harper’s Bazaar, 1939. </a:t>
            </a:r>
            <a:endParaRPr lang="en-US" dirty="0"/>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42259" b="9740"/>
          <a:stretch/>
        </p:blipFill>
        <p:spPr bwMode="auto">
          <a:xfrm>
            <a:off x="0" y="3048000"/>
            <a:ext cx="8151813" cy="3131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059" name="Picture 4" descr="17-2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60981" y="1662546"/>
            <a:ext cx="3510728" cy="4495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9236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762000" y="914400"/>
            <a:ext cx="7391400" cy="4724400"/>
          </a:xfrm>
        </p:spPr>
        <p:txBody>
          <a:bodyPr>
            <a:normAutofit fontScale="92500" lnSpcReduction="20000"/>
          </a:bodyPr>
          <a:lstStyle/>
          <a:p>
            <a:pPr algn="l"/>
            <a:r>
              <a:rPr lang="en-US" dirty="0" smtClean="0"/>
              <a:t>In America</a:t>
            </a:r>
          </a:p>
          <a:p>
            <a:pPr algn="l"/>
            <a:endParaRPr lang="en-US" dirty="0" smtClean="0"/>
          </a:p>
          <a:p>
            <a:pPr algn="l"/>
            <a:r>
              <a:rPr lang="en-US" dirty="0" smtClean="0"/>
              <a:t>The “Modern” approach to graphic design first appeared in:</a:t>
            </a:r>
          </a:p>
          <a:p>
            <a:pPr algn="l"/>
            <a:endParaRPr lang="en-US" dirty="0" smtClean="0"/>
          </a:p>
          <a:p>
            <a:pPr marL="457200" indent="-457200" algn="l">
              <a:buFont typeface="Arial" panose="020B0604020202020204" pitchFamily="34" charset="0"/>
              <a:buChar char="•"/>
            </a:pPr>
            <a:r>
              <a:rPr lang="en-US" dirty="0" smtClean="0"/>
              <a:t>Book design</a:t>
            </a:r>
          </a:p>
          <a:p>
            <a:pPr marL="457200" indent="-457200" algn="l">
              <a:buFont typeface="Arial" panose="020B0604020202020204" pitchFamily="34" charset="0"/>
              <a:buChar char="•"/>
            </a:pPr>
            <a:r>
              <a:rPr lang="en-US" dirty="0" smtClean="0"/>
              <a:t>Editorial design (fashion and business)</a:t>
            </a:r>
          </a:p>
          <a:p>
            <a:pPr marL="457200" indent="-457200" algn="l">
              <a:buFont typeface="Arial" panose="020B0604020202020204" pitchFamily="34" charset="0"/>
              <a:buChar char="•"/>
            </a:pPr>
            <a:r>
              <a:rPr lang="en-US" dirty="0" smtClean="0"/>
              <a:t>Promotional and corporate graphics</a:t>
            </a:r>
          </a:p>
          <a:p>
            <a:pPr algn="l"/>
            <a:endParaRPr lang="en-US" dirty="0" smtClean="0"/>
          </a:p>
          <a:p>
            <a:pPr algn="l"/>
            <a:r>
              <a:rPr lang="en-US" dirty="0" smtClean="0"/>
              <a:t>(not popular advertising) – why?</a:t>
            </a:r>
            <a:endParaRPr lang="en-US" dirty="0"/>
          </a:p>
        </p:txBody>
      </p:sp>
    </p:spTree>
    <p:extLst>
      <p:ext uri="{BB962C8B-B14F-4D97-AF65-F5344CB8AC3E}">
        <p14:creationId xmlns:p14="http://schemas.microsoft.com/office/powerpoint/2010/main" val="27501008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9491" y="251618"/>
            <a:ext cx="8229600" cy="4525963"/>
          </a:xfrm>
        </p:spPr>
        <p:txBody>
          <a:bodyPr/>
          <a:lstStyle/>
          <a:p>
            <a:endParaRPr lang="en-US" dirty="0" smtClean="0"/>
          </a:p>
          <a:p>
            <a:pPr marL="0" indent="0">
              <a:buNone/>
            </a:pPr>
            <a:r>
              <a:rPr lang="en-US" dirty="0" smtClean="0"/>
              <a:t>Book cover designs </a:t>
            </a:r>
          </a:p>
          <a:p>
            <a:pPr marL="0" indent="0">
              <a:buNone/>
            </a:pPr>
            <a:r>
              <a:rPr lang="en-US" dirty="0" smtClean="0"/>
              <a:t>by George Salter</a:t>
            </a:r>
            <a:endParaRPr lang="en-US"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891" y="2447767"/>
            <a:ext cx="2981325" cy="36343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152400"/>
            <a:ext cx="1950330" cy="29163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5600" y="3352800"/>
            <a:ext cx="2185657" cy="33112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4433" y="2590800"/>
            <a:ext cx="2367013" cy="3491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35884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3" name="Picture 4" descr="17-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2764" y="1600200"/>
            <a:ext cx="6858000" cy="4963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28600" y="228600"/>
            <a:ext cx="6934200" cy="646331"/>
          </a:xfrm>
          <a:prstGeom prst="rect">
            <a:avLst/>
          </a:prstGeom>
        </p:spPr>
        <p:txBody>
          <a:bodyPr wrap="square">
            <a:spAutoFit/>
          </a:bodyPr>
          <a:lstStyle/>
          <a:p>
            <a:r>
              <a:rPr lang="en-US" dirty="0" smtClean="0"/>
              <a:t>Alexey </a:t>
            </a:r>
            <a:r>
              <a:rPr lang="en-US" dirty="0" err="1" smtClean="0"/>
              <a:t>Brodovitch</a:t>
            </a:r>
            <a:r>
              <a:rPr lang="en-US" dirty="0" smtClean="0"/>
              <a:t> (art director) and Man Ray (photographer), </a:t>
            </a:r>
          </a:p>
          <a:p>
            <a:r>
              <a:rPr lang="en-US" dirty="0" smtClean="0"/>
              <a:t>pages from Harper’s Bazaar, 1934. </a:t>
            </a:r>
            <a:endParaRPr lang="en-US" dirty="0"/>
          </a:p>
        </p:txBody>
      </p:sp>
    </p:spTree>
    <p:extLst>
      <p:ext uri="{BB962C8B-B14F-4D97-AF65-F5344CB8AC3E}">
        <p14:creationId xmlns:p14="http://schemas.microsoft.com/office/powerpoint/2010/main" val="20886960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And, soon, the modern approach appeared in public service posters</a:t>
            </a:r>
          </a:p>
          <a:p>
            <a:endParaRPr lang="en-US" dirty="0" smtClean="0"/>
          </a:p>
          <a:p>
            <a:r>
              <a:rPr lang="en-US" dirty="0" smtClean="0"/>
              <a:t>And a little later, in popular advertisements</a:t>
            </a:r>
          </a:p>
        </p:txBody>
      </p:sp>
    </p:spTree>
    <p:extLst>
      <p:ext uri="{BB962C8B-B14F-4D97-AF65-F5344CB8AC3E}">
        <p14:creationId xmlns:p14="http://schemas.microsoft.com/office/powerpoint/2010/main" val="7052479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362634"/>
            <a:ext cx="4572000" cy="923330"/>
          </a:xfrm>
          <a:prstGeom prst="rect">
            <a:avLst/>
          </a:prstGeom>
        </p:spPr>
        <p:txBody>
          <a:bodyPr>
            <a:spAutoFit/>
          </a:bodyPr>
          <a:lstStyle/>
          <a:p>
            <a:r>
              <a:rPr lang="en-US" dirty="0" smtClean="0"/>
              <a:t>Lester </a:t>
            </a:r>
            <a:r>
              <a:rPr lang="en-US" dirty="0" err="1" smtClean="0"/>
              <a:t>Beall</a:t>
            </a:r>
            <a:r>
              <a:rPr lang="en-US" dirty="0" smtClean="0"/>
              <a:t>, </a:t>
            </a:r>
          </a:p>
          <a:p>
            <a:r>
              <a:rPr lang="en-US" dirty="0" smtClean="0"/>
              <a:t>posters for the Rural Electrification Administration, c. 1937. </a:t>
            </a:r>
            <a:endParaRPr lang="en-US" dirty="0"/>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04637" y="166254"/>
            <a:ext cx="2204312" cy="3034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327" y="1683327"/>
            <a:ext cx="3273004" cy="43364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18492" y="3465057"/>
            <a:ext cx="2249488" cy="304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72200" y="1683327"/>
            <a:ext cx="2769326"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79577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095500"/>
            <a:ext cx="7600134" cy="3314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730769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r>
              <a:rPr lang="en-US" dirty="0" smtClean="0"/>
              <a:t>1930s WPA – Amanda</a:t>
            </a:r>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3784252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smtClean="0"/>
              <a:t>Late 1930s/1940s</a:t>
            </a:r>
            <a:endParaRPr lang="en-US" dirty="0"/>
          </a:p>
        </p:txBody>
      </p:sp>
    </p:spTree>
    <p:extLst>
      <p:ext uri="{BB962C8B-B14F-4D97-AF65-F5344CB8AC3E}">
        <p14:creationId xmlns:p14="http://schemas.microsoft.com/office/powerpoint/2010/main" val="9369428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81400" y="858924"/>
            <a:ext cx="2743200" cy="1143000"/>
          </a:xfrm>
        </p:spPr>
        <p:txBody>
          <a:bodyPr>
            <a:normAutofit fontScale="90000"/>
          </a:bodyPr>
          <a:lstStyle/>
          <a:p>
            <a:r>
              <a:rPr lang="en-US" dirty="0" smtClean="0"/>
              <a:t/>
            </a:r>
            <a:br>
              <a:rPr lang="en-US" dirty="0" smtClean="0"/>
            </a:br>
            <a:r>
              <a:rPr lang="en-US" dirty="0" smtClean="0"/>
              <a:t>New Typography the service of WWII </a:t>
            </a:r>
            <a:br>
              <a:rPr lang="en-US" dirty="0" smtClean="0"/>
            </a:br>
            <a:endParaRPr lang="en-US" dirty="0"/>
          </a:p>
        </p:txBody>
      </p:sp>
      <p:pic>
        <p:nvPicPr>
          <p:cNvPr id="5" name="Picture 2" descr="http://xroads.virginia.edu/%7E1930s/PRINT/adweb/answ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474720" cy="2860849"/>
          </a:xfrm>
          <a:prstGeom prst="rect">
            <a:avLst/>
          </a:prstGeom>
          <a:noFill/>
          <a:extLst>
            <a:ext uri="{909E8E84-426E-40DD-AFC4-6F175D3DCCD1}">
              <a14:hiddenFill xmlns:a14="http://schemas.microsoft.com/office/drawing/2010/main">
                <a:solidFill>
                  <a:srgbClr val="FFFFFF"/>
                </a:solidFill>
              </a14:hiddenFill>
            </a:ext>
          </a:extLst>
        </p:spPr>
      </p:pic>
      <p:pic>
        <p:nvPicPr>
          <p:cNvPr id="12291"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971800" y="3215640"/>
            <a:ext cx="2701747"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 y="3169920"/>
            <a:ext cx="268605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85237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229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57859" y="1683672"/>
            <a:ext cx="5828281" cy="4359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54621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endParaRPr lang="en-US" dirty="0"/>
          </a:p>
        </p:txBody>
      </p:sp>
      <p:sp>
        <p:nvSpPr>
          <p:cNvPr id="3" name="Content Placeholder 2"/>
          <p:cNvSpPr>
            <a:spLocks noGrp="1"/>
          </p:cNvSpPr>
          <p:nvPr>
            <p:ph idx="1"/>
          </p:nvPr>
        </p:nvSpPr>
        <p:spPr/>
        <p:txBody>
          <a:bodyPr/>
          <a:lstStyle/>
          <a:p>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685800"/>
            <a:ext cx="4032504"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525" y="685800"/>
            <a:ext cx="4181475"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83390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414337"/>
            <a:ext cx="4305300" cy="5981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461962"/>
            <a:ext cx="4191000" cy="5934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495910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762000"/>
            <a:ext cx="4069024"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731520"/>
            <a:ext cx="4240545"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29005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2057400"/>
            <a:ext cx="2712682"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0400" y="2057400"/>
            <a:ext cx="282703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2044381"/>
            <a:ext cx="2747265"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56607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2400" dirty="0" smtClean="0"/>
              <a:t>Herbert Bayer, </a:t>
            </a:r>
          </a:p>
          <a:p>
            <a:pPr marL="0" indent="0">
              <a:buNone/>
            </a:pPr>
            <a:r>
              <a:rPr lang="en-US" sz="2400" dirty="0" smtClean="0"/>
              <a:t>1943</a:t>
            </a:r>
            <a:endParaRPr lang="en-US" sz="2400"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7558" y="1371600"/>
            <a:ext cx="6291806" cy="42910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626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04800" y="762000"/>
            <a:ext cx="8686800" cy="4525963"/>
          </a:xfrm>
        </p:spPr>
        <p:txBody>
          <a:bodyPr>
            <a:normAutofit lnSpcReduction="10000"/>
          </a:bodyPr>
          <a:lstStyle/>
          <a:p>
            <a:pPr marL="0" indent="0">
              <a:buNone/>
            </a:pPr>
            <a:r>
              <a:rPr lang="en-US" dirty="0" smtClean="0"/>
              <a:t>1940s/50s</a:t>
            </a:r>
          </a:p>
          <a:p>
            <a:pPr marL="0" indent="0">
              <a:buNone/>
            </a:pPr>
            <a:endParaRPr lang="en-US" dirty="0"/>
          </a:p>
          <a:p>
            <a:pPr marL="0" indent="0">
              <a:buNone/>
            </a:pPr>
            <a:r>
              <a:rPr lang="en-US" dirty="0" smtClean="0"/>
              <a:t>Heather - Informational and scientific graphics</a:t>
            </a:r>
          </a:p>
          <a:p>
            <a:pPr marL="0" indent="0">
              <a:buNone/>
            </a:pPr>
            <a:endParaRPr lang="en-US" dirty="0" smtClean="0"/>
          </a:p>
          <a:p>
            <a:pPr marL="0" indent="0">
              <a:buNone/>
            </a:pPr>
            <a:r>
              <a:rPr lang="en-US" dirty="0" smtClean="0"/>
              <a:t>Carolyn - New Swiss sans-serif typefaces</a:t>
            </a:r>
          </a:p>
          <a:p>
            <a:pPr marL="0" indent="0">
              <a:buNone/>
            </a:pPr>
            <a:endParaRPr lang="en-US" dirty="0" smtClean="0"/>
          </a:p>
          <a:p>
            <a:pPr marL="0" indent="0">
              <a:buNone/>
            </a:pPr>
            <a:r>
              <a:rPr lang="en-US" dirty="0" smtClean="0"/>
              <a:t>Brandon - International Typographic Style in    			America</a:t>
            </a:r>
            <a:endParaRPr lang="en-US" dirty="0"/>
          </a:p>
        </p:txBody>
      </p:sp>
    </p:spTree>
    <p:extLst>
      <p:ext uri="{BB962C8B-B14F-4D97-AF65-F5344CB8AC3E}">
        <p14:creationId xmlns:p14="http://schemas.microsoft.com/office/powerpoint/2010/main" val="2032023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Herbert Matter</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5107968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Rectangle 2"/>
          <p:cNvSpPr>
            <a:spLocks noGrp="1" noChangeArrowheads="1"/>
          </p:cNvSpPr>
          <p:nvPr>
            <p:ph type="title"/>
          </p:nvPr>
        </p:nvSpPr>
        <p:spPr/>
        <p:txBody>
          <a:bodyPr/>
          <a:lstStyle/>
          <a:p>
            <a:pPr eaLnBrk="1" hangingPunct="1">
              <a:defRPr/>
            </a:pPr>
            <a:r>
              <a:rPr lang="en-US" smtClean="0">
                <a:ea typeface="+mj-ea"/>
                <a:cs typeface="+mj-cs"/>
              </a:rPr>
              <a:t>17-33</a:t>
            </a:r>
          </a:p>
        </p:txBody>
      </p:sp>
      <p:pic>
        <p:nvPicPr>
          <p:cNvPr id="27652" name="Picture 4" descr="17-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228600"/>
            <a:ext cx="4953000" cy="6431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26924" y="838200"/>
            <a:ext cx="1701876" cy="923330"/>
          </a:xfrm>
          <a:prstGeom prst="rect">
            <a:avLst/>
          </a:prstGeom>
        </p:spPr>
        <p:txBody>
          <a:bodyPr wrap="square">
            <a:spAutoFit/>
          </a:bodyPr>
          <a:lstStyle/>
          <a:p>
            <a:r>
              <a:rPr lang="nb-NO" dirty="0" smtClean="0"/>
              <a:t>Herbert Matter, advertisement for CCA, 1943</a:t>
            </a:r>
            <a:endParaRPr lang="en-US" dirty="0"/>
          </a:p>
        </p:txBody>
      </p:sp>
    </p:spTree>
    <p:extLst>
      <p:ext uri="{BB962C8B-B14F-4D97-AF65-F5344CB8AC3E}">
        <p14:creationId xmlns:p14="http://schemas.microsoft.com/office/powerpoint/2010/main" val="14015591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0" indent="0">
              <a:buNone/>
            </a:pPr>
            <a:r>
              <a:rPr lang="en-US" sz="1400" b="1" dirty="0" smtClean="0"/>
              <a:t>Herbert Matter,</a:t>
            </a:r>
          </a:p>
          <a:p>
            <a:pPr marL="0" indent="0">
              <a:buNone/>
            </a:pPr>
            <a:r>
              <a:rPr lang="en-US" sz="1400" b="1" dirty="0" smtClean="0"/>
              <a:t>Poster </a:t>
            </a:r>
            <a:r>
              <a:rPr lang="en-US" sz="1400" b="1" dirty="0"/>
              <a:t>for </a:t>
            </a:r>
            <a:r>
              <a:rPr lang="en-US" sz="1400" b="1" dirty="0" err="1"/>
              <a:t>Pontresina</a:t>
            </a:r>
            <a:r>
              <a:rPr lang="en-US" sz="1400" b="1" dirty="0" smtClean="0"/>
              <a:t>,</a:t>
            </a:r>
          </a:p>
          <a:p>
            <a:pPr marL="0" indent="0">
              <a:buNone/>
            </a:pPr>
            <a:r>
              <a:rPr lang="en-US" sz="1400" b="1" dirty="0" smtClean="0"/>
              <a:t> </a:t>
            </a:r>
            <a:r>
              <a:rPr lang="en-US" sz="1400" dirty="0"/>
              <a:t>(1935)</a:t>
            </a: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254652"/>
            <a:ext cx="3696144" cy="59937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117336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Rectangle 2"/>
          <p:cNvSpPr>
            <a:spLocks noGrp="1" noChangeArrowheads="1"/>
          </p:cNvSpPr>
          <p:nvPr>
            <p:ph type="title"/>
          </p:nvPr>
        </p:nvSpPr>
        <p:spPr/>
        <p:txBody>
          <a:bodyPr/>
          <a:lstStyle/>
          <a:p>
            <a:pPr eaLnBrk="1" hangingPunct="1">
              <a:defRPr/>
            </a:pPr>
            <a:r>
              <a:rPr lang="en-US" smtClean="0">
                <a:ea typeface="+mj-ea"/>
                <a:cs typeface="+mj-cs"/>
              </a:rPr>
              <a:t>17-33</a:t>
            </a:r>
          </a:p>
        </p:txBody>
      </p:sp>
      <p:pic>
        <p:nvPicPr>
          <p:cNvPr id="28675" name="Picture 1" descr="MD_MatterH_SwissTour1934_64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43199" y="152400"/>
            <a:ext cx="3978275" cy="6495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9818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457200"/>
            <a:ext cx="3371850" cy="571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503886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2057400" cy="1470025"/>
          </a:xfrm>
        </p:spPr>
        <p:txBody>
          <a:bodyPr>
            <a:normAutofit/>
          </a:bodyPr>
          <a:lstStyle/>
          <a:p>
            <a:pPr algn="l"/>
            <a:r>
              <a:rPr lang="en-US" sz="2400" dirty="0" smtClean="0"/>
              <a:t>Light drawing, 1943, 	6"x20"</a:t>
            </a:r>
            <a:endParaRPr lang="en-US" sz="2400"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5600"/>
          <a:stretch/>
        </p:blipFill>
        <p:spPr bwMode="auto">
          <a:xfrm>
            <a:off x="3886200" y="645795"/>
            <a:ext cx="4495800" cy="5505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329660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600200" y="1676400"/>
            <a:ext cx="8229600" cy="4525963"/>
          </a:xfrm>
        </p:spPr>
        <p:txBody>
          <a:bodyPr/>
          <a:lstStyle/>
          <a:p>
            <a:pPr marL="0" indent="0">
              <a:buNone/>
            </a:pPr>
            <a:r>
              <a:rPr lang="en-US" dirty="0" smtClean="0"/>
              <a:t>END</a:t>
            </a:r>
            <a:endParaRPr lang="en-US" dirty="0"/>
          </a:p>
        </p:txBody>
      </p:sp>
    </p:spTree>
    <p:extLst>
      <p:ext uri="{BB962C8B-B14F-4D97-AF65-F5344CB8AC3E}">
        <p14:creationId xmlns:p14="http://schemas.microsoft.com/office/powerpoint/2010/main" val="4014455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p:txBody>
          <a:bodyPr/>
          <a:lstStyle/>
          <a:p>
            <a:pPr eaLnBrk="1" hangingPunct="1">
              <a:defRPr/>
            </a:pPr>
            <a:endParaRPr lang="en-US" dirty="0" smtClean="0">
              <a:ea typeface="+mj-ea"/>
              <a:cs typeface="+mj-cs"/>
            </a:endParaRPr>
          </a:p>
        </p:txBody>
      </p:sp>
      <p:pic>
        <p:nvPicPr>
          <p:cNvPr id="57346" name="Picture 1" descr="Kauffer Fligh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87475" y="0"/>
            <a:ext cx="3257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40118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Rectangle 2"/>
          <p:cNvSpPr>
            <a:spLocks noGrp="1" noChangeArrowheads="1"/>
          </p:cNvSpPr>
          <p:nvPr>
            <p:ph type="title"/>
          </p:nvPr>
        </p:nvSpPr>
        <p:spPr/>
        <p:txBody>
          <a:bodyPr/>
          <a:lstStyle/>
          <a:p>
            <a:pPr eaLnBrk="1" hangingPunct="1">
              <a:defRPr/>
            </a:pPr>
            <a:r>
              <a:rPr lang="en-US" smtClean="0">
                <a:ea typeface="+mj-ea"/>
                <a:cs typeface="+mj-cs"/>
              </a:rPr>
              <a:t>17-02</a:t>
            </a:r>
          </a:p>
        </p:txBody>
      </p:sp>
      <p:pic>
        <p:nvPicPr>
          <p:cNvPr id="18434" name="Picture 1" descr="Metr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219200"/>
            <a:ext cx="5727700" cy="521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2" descr="Screen shot 2011-11-27 at 8.20.35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292100"/>
            <a:ext cx="18034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66728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Rectangle 2"/>
          <p:cNvSpPr>
            <a:spLocks noGrp="1" noChangeArrowheads="1"/>
          </p:cNvSpPr>
          <p:nvPr>
            <p:ph type="title"/>
          </p:nvPr>
        </p:nvSpPr>
        <p:spPr/>
        <p:txBody>
          <a:bodyPr/>
          <a:lstStyle/>
          <a:p>
            <a:pPr eaLnBrk="1" hangingPunct="1">
              <a:defRPr/>
            </a:pPr>
            <a:r>
              <a:rPr lang="en-US" smtClean="0">
                <a:ea typeface="+mj-ea"/>
                <a:cs typeface="+mj-cs"/>
              </a:rPr>
              <a:t>17-02</a:t>
            </a:r>
          </a:p>
        </p:txBody>
      </p:sp>
      <p:pic>
        <p:nvPicPr>
          <p:cNvPr id="20482" name="Picture 2" descr="Electra.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295400"/>
            <a:ext cx="7559675" cy="530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3" descr="Screen shot 2011-11-27 at 8.21.39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423863"/>
            <a:ext cx="19812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56899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Rectangle 2"/>
          <p:cNvSpPr>
            <a:spLocks noGrp="1" noChangeArrowheads="1"/>
          </p:cNvSpPr>
          <p:nvPr>
            <p:ph type="title"/>
          </p:nvPr>
        </p:nvSpPr>
        <p:spPr/>
        <p:txBody>
          <a:bodyPr/>
          <a:lstStyle/>
          <a:p>
            <a:pPr eaLnBrk="1" hangingPunct="1">
              <a:defRPr/>
            </a:pPr>
            <a:r>
              <a:rPr lang="en-US" smtClean="0">
                <a:ea typeface="+mj-ea"/>
                <a:cs typeface="+mj-cs"/>
              </a:rPr>
              <a:t>17-02</a:t>
            </a:r>
          </a:p>
        </p:txBody>
      </p:sp>
      <p:sp>
        <p:nvSpPr>
          <p:cNvPr id="399363" name="Text Box 3"/>
          <p:cNvSpPr txBox="1">
            <a:spLocks noChangeArrowheads="1"/>
          </p:cNvSpPr>
          <p:nvPr/>
        </p:nvSpPr>
        <p:spPr bwMode="auto">
          <a:xfrm>
            <a:off x="304800" y="6613525"/>
            <a:ext cx="85344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algn="ctr" eaLnBrk="1" hangingPunct="1">
              <a:spcBef>
                <a:spcPct val="50000"/>
              </a:spcBef>
            </a:pPr>
            <a:r>
              <a:rPr lang="en-US" altLang="en-US" sz="1000">
                <a:solidFill>
                  <a:srgbClr val="FF0000"/>
                </a:solidFill>
                <a:latin typeface="Frutiger Linotype" pitchFamily="34" charset="0"/>
              </a:rPr>
              <a:t>Excerpted from </a:t>
            </a:r>
            <a:r>
              <a:rPr lang="en-US" altLang="en-US" sz="1000" i="1">
                <a:solidFill>
                  <a:srgbClr val="FF0000"/>
                </a:solidFill>
                <a:latin typeface="Frutiger Linotype" pitchFamily="34" charset="0"/>
              </a:rPr>
              <a:t>Meggs</a:t>
            </a:r>
            <a:r>
              <a:rPr lang="ja-JP" altLang="en-US" sz="1000" i="1">
                <a:solidFill>
                  <a:srgbClr val="FF0000"/>
                </a:solidFill>
                <a:latin typeface="Arial" pitchFamily="34" charset="0"/>
              </a:rPr>
              <a:t>’</a:t>
            </a:r>
            <a:r>
              <a:rPr lang="en-US" altLang="ja-JP" sz="1000" i="1">
                <a:solidFill>
                  <a:srgbClr val="FF0000"/>
                </a:solidFill>
                <a:latin typeface="Frutiger Linotype" pitchFamily="34" charset="0"/>
              </a:rPr>
              <a:t> History of Graphic Design, Fourth Edition</a:t>
            </a:r>
            <a:r>
              <a:rPr lang="en-US" altLang="ja-JP" sz="1000">
                <a:solidFill>
                  <a:srgbClr val="FF0000"/>
                </a:solidFill>
                <a:latin typeface="Frutiger Linotype" pitchFamily="34" charset="0"/>
              </a:rPr>
              <a:t>. Copyright 2005, All rights reserved.  Published by John Wiley &amp; Sons, Inc.</a:t>
            </a:r>
            <a:endParaRPr lang="en-US" altLang="en-US" sz="1000">
              <a:solidFill>
                <a:srgbClr val="FF0000"/>
              </a:solidFill>
              <a:latin typeface="Frutiger Linotype" pitchFamily="34" charset="0"/>
            </a:endParaRPr>
          </a:p>
        </p:txBody>
      </p:sp>
      <p:pic>
        <p:nvPicPr>
          <p:cNvPr id="22531" name="Picture 4" descr="17-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9144000" cy="630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054320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7325" y="1214438"/>
            <a:ext cx="6229350" cy="4429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43639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Rectangle 2"/>
          <p:cNvSpPr>
            <a:spLocks noGrp="1" noChangeArrowheads="1"/>
          </p:cNvSpPr>
          <p:nvPr>
            <p:ph type="title"/>
          </p:nvPr>
        </p:nvSpPr>
        <p:spPr/>
        <p:txBody>
          <a:bodyPr/>
          <a:lstStyle/>
          <a:p>
            <a:pPr eaLnBrk="1" hangingPunct="1">
              <a:defRPr/>
            </a:pPr>
            <a:r>
              <a:rPr lang="en-US" smtClean="0">
                <a:ea typeface="+mj-ea"/>
                <a:cs typeface="+mj-cs"/>
              </a:rPr>
              <a:t>17-31</a:t>
            </a:r>
          </a:p>
        </p:txBody>
      </p:sp>
      <p:pic>
        <p:nvPicPr>
          <p:cNvPr id="26628" name="Picture 4" descr="17-3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81400" y="152400"/>
            <a:ext cx="4086225"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28600" y="1676400"/>
            <a:ext cx="2590800" cy="923330"/>
          </a:xfrm>
          <a:prstGeom prst="rect">
            <a:avLst/>
          </a:prstGeom>
        </p:spPr>
        <p:txBody>
          <a:bodyPr wrap="square">
            <a:spAutoFit/>
          </a:bodyPr>
          <a:lstStyle/>
          <a:p>
            <a:r>
              <a:rPr lang="en-US" dirty="0" smtClean="0"/>
              <a:t>Herbert Bayer, </a:t>
            </a:r>
          </a:p>
          <a:p>
            <a:r>
              <a:rPr lang="en-US" dirty="0" smtClean="0"/>
              <a:t>poster supporting polio research, 1949</a:t>
            </a:r>
            <a:endParaRPr lang="en-US" dirty="0"/>
          </a:p>
        </p:txBody>
      </p:sp>
    </p:spTree>
    <p:extLst>
      <p:ext uri="{BB962C8B-B14F-4D97-AF65-F5344CB8AC3E}">
        <p14:creationId xmlns:p14="http://schemas.microsoft.com/office/powerpoint/2010/main" val="3516632601"/>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
      <a:dk1>
        <a:srgbClr val="000000"/>
      </a:dk1>
      <a:lt1>
        <a:srgbClr val="000000"/>
      </a:lt1>
      <a:dk2>
        <a:srgbClr val="000000"/>
      </a:dk2>
      <a:lt2>
        <a:srgbClr val="808080"/>
      </a:lt2>
      <a:accent1>
        <a:srgbClr val="00CC99"/>
      </a:accent1>
      <a:accent2>
        <a:srgbClr val="3333CC"/>
      </a:accent2>
      <a:accent3>
        <a:srgbClr val="AAAAAA"/>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TotalTime>
  <Words>489</Words>
  <Application>Microsoft Office PowerPoint</Application>
  <PresentationFormat>On-screen Show (4:3)</PresentationFormat>
  <Paragraphs>78</Paragraphs>
  <Slides>36</Slides>
  <Notes>12</Notes>
  <HiddenSlides>0</HiddenSlides>
  <MMClips>0</MMClips>
  <ScaleCrop>false</ScaleCrop>
  <HeadingPairs>
    <vt:vector size="4" baseType="variant">
      <vt:variant>
        <vt:lpstr>Theme</vt:lpstr>
      </vt:variant>
      <vt:variant>
        <vt:i4>3</vt:i4>
      </vt:variant>
      <vt:variant>
        <vt:lpstr>Slide Titles</vt:lpstr>
      </vt:variant>
      <vt:variant>
        <vt:i4>36</vt:i4>
      </vt:variant>
    </vt:vector>
  </HeadingPairs>
  <TitlesOfParts>
    <vt:vector size="39" baseType="lpstr">
      <vt:lpstr>1_Office Theme</vt:lpstr>
      <vt:lpstr>Default Design</vt:lpstr>
      <vt:lpstr>Office Theme</vt:lpstr>
      <vt:lpstr>PowerPoint Presentation</vt:lpstr>
      <vt:lpstr>The spread  of New Typography and  the codification of the modern</vt:lpstr>
      <vt:lpstr>Jan Tschichold  </vt:lpstr>
      <vt:lpstr>PowerPoint Presentation</vt:lpstr>
      <vt:lpstr> New Typography  and  “The Modern Approach”  in America  </vt:lpstr>
      <vt:lpstr>17-01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New Typography the service of WWII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Herbert Matter</vt:lpstr>
      <vt:lpstr>17-33</vt:lpstr>
      <vt:lpstr>PowerPoint Presentation</vt:lpstr>
      <vt:lpstr>17-33</vt:lpstr>
      <vt:lpstr>PowerPoint Presentation</vt:lpstr>
      <vt:lpstr>Light drawing, 1943,  6"x20"</vt:lpstr>
      <vt:lpstr>PowerPoint Presentation</vt:lpstr>
      <vt:lpstr>PowerPoint Presentation</vt:lpstr>
      <vt:lpstr>17-02</vt:lpstr>
      <vt:lpstr>17-02</vt:lpstr>
      <vt:lpstr>17-02</vt:lpstr>
      <vt:lpstr>PowerPoint Presentation</vt:lpstr>
      <vt:lpstr>17-31</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spread  of New Typography and  the codification of the modern</dc:title>
  <dc:creator>sammie.seaver</dc:creator>
  <cp:lastModifiedBy>Charlie Bear</cp:lastModifiedBy>
  <cp:revision>21</cp:revision>
  <dcterms:created xsi:type="dcterms:W3CDTF">2013-11-13T18:07:49Z</dcterms:created>
  <dcterms:modified xsi:type="dcterms:W3CDTF">2013-11-15T01:16:43Z</dcterms:modified>
</cp:coreProperties>
</file>