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1" r:id="rId3"/>
    <p:sldId id="262" r:id="rId4"/>
    <p:sldId id="263" r:id="rId5"/>
    <p:sldId id="264" r:id="rId6"/>
    <p:sldId id="265" r:id="rId7"/>
    <p:sldId id="266" r:id="rId8"/>
    <p:sldId id="268" r:id="rId9"/>
    <p:sldId id="269" r:id="rId10"/>
    <p:sldId id="289" r:id="rId11"/>
    <p:sldId id="310" r:id="rId12"/>
    <p:sldId id="311" r:id="rId13"/>
    <p:sldId id="309" r:id="rId14"/>
    <p:sldId id="256" r:id="rId15"/>
    <p:sldId id="257" r:id="rId16"/>
    <p:sldId id="312" r:id="rId17"/>
    <p:sldId id="327" r:id="rId18"/>
    <p:sldId id="343" r:id="rId19"/>
    <p:sldId id="344" r:id="rId20"/>
    <p:sldId id="345" r:id="rId21"/>
    <p:sldId id="315" r:id="rId22"/>
    <p:sldId id="329" r:id="rId23"/>
    <p:sldId id="316" r:id="rId24"/>
    <p:sldId id="335" r:id="rId25"/>
    <p:sldId id="337" r:id="rId26"/>
    <p:sldId id="342" r:id="rId27"/>
    <p:sldId id="331" r:id="rId28"/>
    <p:sldId id="332" r:id="rId29"/>
    <p:sldId id="333" r:id="rId30"/>
    <p:sldId id="319" r:id="rId31"/>
    <p:sldId id="346" r:id="rId32"/>
    <p:sldId id="314" r:id="rId33"/>
    <p:sldId id="347" r:id="rId34"/>
    <p:sldId id="350" r:id="rId35"/>
    <p:sldId id="348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18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77F3-5DCE-4153-B3FF-EC72CB3DFD03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72E2-4377-4614-AF78-979DCE162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095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77F3-5DCE-4153-B3FF-EC72CB3DFD03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72E2-4377-4614-AF78-979DCE162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45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77F3-5DCE-4153-B3FF-EC72CB3DFD03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72E2-4377-4614-AF78-979DCE162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35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77F3-5DCE-4153-B3FF-EC72CB3DFD03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72E2-4377-4614-AF78-979DCE162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40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77F3-5DCE-4153-B3FF-EC72CB3DFD03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72E2-4377-4614-AF78-979DCE162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32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77F3-5DCE-4153-B3FF-EC72CB3DFD03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72E2-4377-4614-AF78-979DCE162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53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77F3-5DCE-4153-B3FF-EC72CB3DFD03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72E2-4377-4614-AF78-979DCE162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133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77F3-5DCE-4153-B3FF-EC72CB3DFD03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72E2-4377-4614-AF78-979DCE162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278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77F3-5DCE-4153-B3FF-EC72CB3DFD03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72E2-4377-4614-AF78-979DCE162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85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77F3-5DCE-4153-B3FF-EC72CB3DFD03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72E2-4377-4614-AF78-979DCE162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94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77F3-5DCE-4153-B3FF-EC72CB3DFD03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72E2-4377-4614-AF78-979DCE162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634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701675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1143000"/>
            <a:ext cx="64008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32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DA1B8-DA60-49AD-BEA9-0DF2F0C8A72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973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48F04-A92F-4CF3-BB05-CDED728D4FA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067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6F1B2-8DA5-416E-8BEF-9CF93F00F3A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806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E09FD-BCFA-49D3-AF08-A689E4F843B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8746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A93E0-0232-464A-AFD4-3F4650BD0FD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563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00AE5-FB97-47DA-84DC-111665A2610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191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F6A75-6A61-4DBC-A81A-B9BBDA8BEE8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4576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59112-65E6-412E-B349-EEF98AEE8ED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0103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42256-B681-4ADE-BB2B-4265F97CD4A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5565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BEED3-A0A1-4D6D-A653-374AAC1A287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5507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00200"/>
            <a:ext cx="2171700" cy="4525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600200"/>
            <a:ext cx="63627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6AE61-E9E8-443B-8D38-D8EA569145F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82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E77F3-5DCE-4153-B3FF-EC72CB3DFD03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972E2-4377-4614-AF78-979DCE162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192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5486400"/>
            <a:ext cx="777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sz="1400" b="0">
                <a:latin typeface="Time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>
              <a:defRPr sz="1400" b="0">
                <a:latin typeface="Time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400" b="0"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7B6D2E2-2EE2-4F9C-B316-36F7B916C307}" type="slidenum">
              <a:rPr lang="en-US" alt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809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5E42E7-6D66-44C8-AC09-5929737B9D8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American Art of 1800-1870</a:t>
            </a:r>
          </a:p>
        </p:txBody>
      </p:sp>
      <p:sp>
        <p:nvSpPr>
          <p:cNvPr id="33796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1981200"/>
            <a:ext cx="6400800" cy="1752600"/>
          </a:xfrm>
          <a:noFill/>
        </p:spPr>
        <p:txBody>
          <a:bodyPr/>
          <a:lstStyle/>
          <a:p>
            <a:pPr eaLnBrk="1" hangingPunct="1"/>
            <a:r>
              <a:rPr lang="en-US" altLang="en-US" smtClean="0"/>
              <a:t>Real or Romantic?</a:t>
            </a:r>
          </a:p>
        </p:txBody>
      </p:sp>
    </p:spTree>
    <p:extLst>
      <p:ext uri="{BB962C8B-B14F-4D97-AF65-F5344CB8AC3E}">
        <p14:creationId xmlns:p14="http://schemas.microsoft.com/office/powerpoint/2010/main" val="652810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4AC8D6-0DEB-4DAF-AFB9-9B08FEFBFB2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120015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THOMAS COLE, The Oxbow (View from Mount Holyoke, Northampton, Massachusetts, after a Thunderstorm), 1836. Oil on canvas, 4’ 3 1/2” x 6’ 4</a:t>
            </a:r>
            <a:r>
              <a:rPr lang="en-US" altLang="en-US" sz="1800" smtClean="0"/>
              <a:t>”.</a:t>
            </a:r>
            <a:r>
              <a:rPr lang="en-US" altLang="en-US" smtClean="0"/>
              <a:t> </a:t>
            </a:r>
          </a:p>
        </p:txBody>
      </p:sp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63638"/>
            <a:ext cx="8321675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049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B340BE-1E40-44DA-A699-47AA20ABA63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461963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THOMAS COLE, The Oxbow, detail</a:t>
            </a:r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82" t="46342" r="8923" b="2"/>
          <a:stretch>
            <a:fillRect/>
          </a:stretch>
        </p:blipFill>
        <p:spPr bwMode="auto">
          <a:xfrm>
            <a:off x="533400" y="622300"/>
            <a:ext cx="7305675" cy="612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510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C1D97-85E3-4CA7-9AA1-713DB346E6ED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368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" t="50000" r="22697"/>
          <a:stretch>
            <a:fillRect/>
          </a:stretch>
        </p:blipFill>
        <p:spPr bwMode="auto">
          <a:xfrm>
            <a:off x="584200" y="990600"/>
            <a:ext cx="7737475" cy="46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7593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160F2A-22BC-4E66-BFF2-E20CADB8679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830263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FREDERIC EDWIN CHURCH, Twilight In the Wilderness, 1860s. Oil on canvas, 3’ 4” x 5’ 4”. </a:t>
            </a:r>
          </a:p>
        </p:txBody>
      </p:sp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94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15C832-5642-46FA-9BB3-5A96FEEE299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830263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ALBERT BIERSTADT, </a:t>
            </a:r>
            <a:r>
              <a:rPr lang="en-US" altLang="en-US" sz="2400" u="sng" smtClean="0"/>
              <a:t>Among the Sierra Nevada Mountains, California</a:t>
            </a:r>
            <a:r>
              <a:rPr lang="en-US" altLang="en-US" sz="2400" smtClean="0"/>
              <a:t>, 1868. Oil on canvas, 6’ x 10’. </a:t>
            </a:r>
          </a:p>
        </p:txBody>
      </p:sp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22" y="1219200"/>
            <a:ext cx="8961438" cy="527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5019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44B90-A452-4543-8898-C7BE935E630B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93825"/>
            <a:ext cx="8131175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Rectangle 2"/>
          <p:cNvSpPr>
            <a:spLocks noChangeArrowheads="1"/>
          </p:cNvSpPr>
          <p:nvPr/>
        </p:nvSpPr>
        <p:spPr bwMode="auto">
          <a:xfrm>
            <a:off x="838200" y="152400"/>
            <a:ext cx="69992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0" smtClean="0">
                <a:solidFill>
                  <a:srgbClr val="000000"/>
                </a:solidFill>
              </a:rPr>
              <a:t>Puget Sound on the Pacific Coast, 1870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0" smtClean="0">
                <a:solidFill>
                  <a:srgbClr val="000000"/>
                </a:solidFill>
              </a:rPr>
              <a:t>Oil on canvas, approx. 8 feet wide</a:t>
            </a:r>
            <a:r>
              <a:rPr lang="en-US" altLang="en-US" smtClean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1010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429DF0-C949-4D26-BE57-857C6C86B559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1" t="63245" r="27666"/>
          <a:stretch>
            <a:fillRect/>
          </a:stretch>
        </p:blipFill>
        <p:spPr bwMode="auto">
          <a:xfrm>
            <a:off x="-228600" y="874713"/>
            <a:ext cx="120237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135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524000"/>
            <a:ext cx="8229600" cy="4525963"/>
          </a:xfrm>
        </p:spPr>
        <p:txBody>
          <a:bodyPr/>
          <a:lstStyle/>
          <a:p>
            <a:r>
              <a:rPr lang="en-US" sz="3200" dirty="0" smtClean="0"/>
              <a:t>Representations of Native Americans, </a:t>
            </a:r>
          </a:p>
          <a:p>
            <a:r>
              <a:rPr lang="en-US" sz="3200" dirty="0" smtClean="0"/>
              <a:t>Manifest Destiny, and The American West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48F04-A92F-4CF3-BB05-CDED728D4FA1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461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48F04-A92F-4CF3-BB05-CDED728D4FA1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04800"/>
            <a:ext cx="4961219" cy="603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3700" y="1524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John </a:t>
            </a:r>
            <a:r>
              <a:rPr lang="en-US" sz="2400" dirty="0" err="1" smtClean="0"/>
              <a:t>Vanderlyn</a:t>
            </a:r>
            <a:r>
              <a:rPr lang="en-US" sz="2400" dirty="0" smtClean="0"/>
              <a:t>, </a:t>
            </a:r>
          </a:p>
          <a:p>
            <a:r>
              <a:rPr lang="en-US" sz="2400" u="sng" dirty="0" smtClean="0"/>
              <a:t>Murder </a:t>
            </a:r>
            <a:r>
              <a:rPr lang="en-US" sz="2400" u="sng" dirty="0"/>
              <a:t>of Jane </a:t>
            </a:r>
            <a:r>
              <a:rPr lang="en-US" sz="2400" u="sng" dirty="0" smtClean="0"/>
              <a:t>McCrea</a:t>
            </a:r>
            <a:r>
              <a:rPr lang="en-US" sz="2400" dirty="0" smtClean="0"/>
              <a:t>, </a:t>
            </a:r>
          </a:p>
          <a:p>
            <a:r>
              <a:rPr lang="en-US" sz="2400" dirty="0" smtClean="0"/>
              <a:t>1804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04103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48F04-A92F-4CF3-BB05-CDED728D4FA1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464" y="944880"/>
            <a:ext cx="2942336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112" y="944880"/>
            <a:ext cx="291388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" y="914400"/>
            <a:ext cx="2762451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547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21D347-213F-49D0-B9A7-2845A9D9B7E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583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94360"/>
            <a:ext cx="4742296" cy="585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Rectangle 2"/>
          <p:cNvSpPr>
            <a:spLocks noChangeArrowheads="1"/>
          </p:cNvSpPr>
          <p:nvPr/>
        </p:nvSpPr>
        <p:spPr bwMode="auto">
          <a:xfrm>
            <a:off x="64770" y="411163"/>
            <a:ext cx="4572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0" dirty="0"/>
              <a:t>GEORGE CATLIN,</a:t>
            </a:r>
          </a:p>
          <a:p>
            <a:pPr eaLnBrk="1" hangingPunct="1"/>
            <a:r>
              <a:rPr lang="en-US" altLang="en-US" b="0" u="sng" dirty="0"/>
              <a:t>The White Cloud, </a:t>
            </a:r>
            <a:endParaRPr lang="en-US" altLang="en-US" b="0" u="sng" dirty="0" smtClean="0"/>
          </a:p>
          <a:p>
            <a:pPr eaLnBrk="1" hangingPunct="1"/>
            <a:r>
              <a:rPr lang="en-US" altLang="en-US" b="0" u="sng" dirty="0" smtClean="0"/>
              <a:t>Head </a:t>
            </a:r>
            <a:r>
              <a:rPr lang="en-US" altLang="en-US" b="0" u="sng" dirty="0"/>
              <a:t>Chief </a:t>
            </a:r>
          </a:p>
          <a:p>
            <a:pPr eaLnBrk="1" hangingPunct="1"/>
            <a:r>
              <a:rPr lang="en-US" altLang="en-US" b="0" u="sng" dirty="0"/>
              <a:t>of the </a:t>
            </a:r>
            <a:r>
              <a:rPr lang="en-US" altLang="en-US" b="0" u="sng" dirty="0" err="1"/>
              <a:t>Iowas</a:t>
            </a:r>
            <a:r>
              <a:rPr lang="en-US" altLang="en-US" b="0" dirty="0"/>
              <a:t>, </a:t>
            </a:r>
          </a:p>
          <a:p>
            <a:pPr eaLnBrk="1" hangingPunct="1"/>
            <a:r>
              <a:rPr lang="en-US" altLang="en-US" b="0" dirty="0"/>
              <a:t>mid-19</a:t>
            </a:r>
            <a:r>
              <a:rPr lang="en-US" altLang="en-US" b="0" baseline="30000" dirty="0"/>
              <a:t>th</a:t>
            </a:r>
            <a:r>
              <a:rPr lang="en-US" altLang="en-US" b="0" dirty="0"/>
              <a:t> century </a:t>
            </a:r>
            <a:endParaRPr lang="en-US" altLang="en-US" b="0" dirty="0" smtClean="0"/>
          </a:p>
          <a:p>
            <a:pPr eaLnBrk="1" hangingPunct="1"/>
            <a:r>
              <a:rPr lang="en-US" altLang="en-US" b="0" dirty="0" smtClean="0"/>
              <a:t>(</a:t>
            </a:r>
            <a:r>
              <a:rPr lang="en-US" altLang="en-US" b="0" dirty="0"/>
              <a:t>1844/1845</a:t>
            </a:r>
            <a:r>
              <a:rPr lang="en-US" altLang="en-US" b="0" dirty="0" smtClean="0"/>
              <a:t>),</a:t>
            </a:r>
          </a:p>
          <a:p>
            <a:pPr eaLnBrk="1" hangingPunct="1"/>
            <a:r>
              <a:rPr lang="en-US" altLang="en-US" b="0" dirty="0" smtClean="0"/>
              <a:t>Oil on canvas,</a:t>
            </a:r>
          </a:p>
          <a:p>
            <a:pPr eaLnBrk="1" hangingPunct="1"/>
            <a:r>
              <a:rPr lang="en-US" altLang="en-US" b="0" dirty="0" smtClean="0"/>
              <a:t> </a:t>
            </a:r>
            <a:r>
              <a:rPr lang="en-US" altLang="en-US" b="0" dirty="0"/>
              <a:t>27 15/16 x 22 13/16 in</a:t>
            </a:r>
            <a:r>
              <a:rPr lang="en-US" altLang="en-US" b="0" dirty="0" smtClean="0"/>
              <a:t>.</a:t>
            </a:r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3268036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52600"/>
            <a:ext cx="7048500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3400" y="35760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/>
              <a:t>Catlin,</a:t>
            </a:r>
          </a:p>
          <a:p>
            <a:r>
              <a:rPr lang="en-US" sz="2400" u="sng" dirty="0" smtClean="0"/>
              <a:t>Ball Players</a:t>
            </a:r>
            <a:r>
              <a:rPr lang="en-US" sz="2400" dirty="0" smtClean="0"/>
              <a:t>, 1844</a:t>
            </a:r>
          </a:p>
          <a:p>
            <a:r>
              <a:rPr lang="en-US" sz="2400" dirty="0" smtClean="0"/>
              <a:t>color lithograph, 17 x 12 in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422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George Catlin</a:t>
            </a:r>
            <a:br>
              <a:rPr lang="en-US" sz="2400" dirty="0" smtClean="0"/>
            </a:br>
            <a:r>
              <a:rPr lang="en-US" sz="2400" u="sng" dirty="0" smtClean="0"/>
              <a:t>Osage Indians</a:t>
            </a:r>
            <a:r>
              <a:rPr lang="en-US" sz="2400" dirty="0" smtClean="0"/>
              <a:t>, 1861/1869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722120"/>
            <a:ext cx="5105400" cy="838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oil </a:t>
            </a:r>
            <a:r>
              <a:rPr lang="en-US" sz="2400" dirty="0"/>
              <a:t>on card mounted on paperboard,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18 3/16 </a:t>
            </a:r>
            <a:r>
              <a:rPr lang="en-US" sz="2400" dirty="0"/>
              <a:t>x 24 1/2 in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9" y="2590800"/>
            <a:ext cx="521507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90800"/>
            <a:ext cx="298086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926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21D347-213F-49D0-B9A7-2845A9D9B7E4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pic>
        <p:nvPicPr>
          <p:cNvPr id="583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94360"/>
            <a:ext cx="4742296" cy="585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Rectangle 2"/>
          <p:cNvSpPr>
            <a:spLocks noChangeArrowheads="1"/>
          </p:cNvSpPr>
          <p:nvPr/>
        </p:nvSpPr>
        <p:spPr bwMode="auto">
          <a:xfrm>
            <a:off x="64770" y="411163"/>
            <a:ext cx="4572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0" dirty="0"/>
              <a:t>GEORGE CATLIN,</a:t>
            </a:r>
          </a:p>
          <a:p>
            <a:pPr eaLnBrk="1" hangingPunct="1"/>
            <a:r>
              <a:rPr lang="en-US" altLang="en-US" b="0" u="sng" dirty="0"/>
              <a:t>The White Cloud, </a:t>
            </a:r>
            <a:endParaRPr lang="en-US" altLang="en-US" b="0" u="sng" dirty="0" smtClean="0"/>
          </a:p>
          <a:p>
            <a:pPr eaLnBrk="1" hangingPunct="1"/>
            <a:r>
              <a:rPr lang="en-US" altLang="en-US" b="0" u="sng" dirty="0" smtClean="0"/>
              <a:t>Head </a:t>
            </a:r>
            <a:r>
              <a:rPr lang="en-US" altLang="en-US" b="0" u="sng" dirty="0"/>
              <a:t>Chief </a:t>
            </a:r>
          </a:p>
          <a:p>
            <a:pPr eaLnBrk="1" hangingPunct="1"/>
            <a:r>
              <a:rPr lang="en-US" altLang="en-US" b="0" u="sng" dirty="0"/>
              <a:t>of the </a:t>
            </a:r>
            <a:r>
              <a:rPr lang="en-US" altLang="en-US" b="0" u="sng" dirty="0" err="1"/>
              <a:t>Iowas</a:t>
            </a:r>
            <a:r>
              <a:rPr lang="en-US" altLang="en-US" b="0" dirty="0"/>
              <a:t>, </a:t>
            </a:r>
          </a:p>
          <a:p>
            <a:pPr eaLnBrk="1" hangingPunct="1"/>
            <a:r>
              <a:rPr lang="en-US" altLang="en-US" b="0" dirty="0"/>
              <a:t>mid-19</a:t>
            </a:r>
            <a:r>
              <a:rPr lang="en-US" altLang="en-US" b="0" baseline="30000" dirty="0"/>
              <a:t>th</a:t>
            </a:r>
            <a:r>
              <a:rPr lang="en-US" altLang="en-US" b="0" dirty="0"/>
              <a:t> century </a:t>
            </a:r>
            <a:endParaRPr lang="en-US" altLang="en-US" b="0" dirty="0" smtClean="0"/>
          </a:p>
          <a:p>
            <a:pPr eaLnBrk="1" hangingPunct="1"/>
            <a:r>
              <a:rPr lang="en-US" altLang="en-US" b="0" dirty="0" smtClean="0"/>
              <a:t>(</a:t>
            </a:r>
            <a:r>
              <a:rPr lang="en-US" altLang="en-US" b="0" dirty="0"/>
              <a:t>1844/1845) </a:t>
            </a:r>
            <a:endParaRPr lang="en-US" altLang="en-US" b="0" dirty="0" smtClean="0"/>
          </a:p>
          <a:p>
            <a:pPr eaLnBrk="1" hangingPunct="1"/>
            <a:r>
              <a:rPr lang="en-US" altLang="en-US" b="0" dirty="0" smtClean="0"/>
              <a:t>Oil </a:t>
            </a:r>
            <a:r>
              <a:rPr lang="en-US" altLang="en-US" b="0" dirty="0"/>
              <a:t>on canvas,</a:t>
            </a:r>
          </a:p>
          <a:p>
            <a:pPr eaLnBrk="1" hangingPunct="1"/>
            <a:r>
              <a:rPr lang="en-US" altLang="en-US" b="0" dirty="0"/>
              <a:t> 27 15/16 x 22 13/16 in</a:t>
            </a:r>
          </a:p>
        </p:txBody>
      </p:sp>
    </p:spTree>
    <p:extLst>
      <p:ext uri="{BB962C8B-B14F-4D97-AF65-F5344CB8AC3E}">
        <p14:creationId xmlns:p14="http://schemas.microsoft.com/office/powerpoint/2010/main" val="1355652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524000"/>
            <a:ext cx="8229600" cy="4525963"/>
          </a:xfrm>
        </p:spPr>
        <p:txBody>
          <a:bodyPr/>
          <a:lstStyle/>
          <a:p>
            <a:r>
              <a:rPr lang="en-US" sz="3200" dirty="0" smtClean="0"/>
              <a:t>Representations of African Americans, </a:t>
            </a:r>
          </a:p>
          <a:p>
            <a:r>
              <a:rPr lang="en-US" sz="3200" dirty="0" smtClean="0"/>
              <a:t>Slavery, and freedom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48F04-A92F-4CF3-BB05-CDED728D4FA1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584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9pPr>
          </a:lstStyle>
          <a:p>
            <a:fld id="{74AF2A0F-D367-4F8E-898A-FE9DC10CE444}" type="slidenum">
              <a:rPr lang="en-US" altLang="en-US" sz="1400" b="0">
                <a:latin typeface="Garamond" pitchFamily="18" charset="0"/>
              </a:rPr>
              <a:pPr/>
              <a:t>17</a:t>
            </a:fld>
            <a:endParaRPr lang="en-US" altLang="en-US" sz="1400" b="0">
              <a:latin typeface="Garamond" pitchFamily="18" charset="0"/>
            </a:endParaRPr>
          </a:p>
        </p:txBody>
      </p:sp>
      <p:pic>
        <p:nvPicPr>
          <p:cNvPr id="59395" name="Picture 2" descr="clip_image001_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" y="1118484"/>
            <a:ext cx="4287838" cy="546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6" name="Rectangle 3"/>
          <p:cNvSpPr>
            <a:spLocks noChangeArrowheads="1"/>
          </p:cNvSpPr>
          <p:nvPr/>
        </p:nvSpPr>
        <p:spPr bwMode="auto">
          <a:xfrm>
            <a:off x="457200" y="-81845"/>
            <a:ext cx="316997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pitchFamily="18" charset="0"/>
                <a:ea typeface="ＭＳ Ｐゴシック" pitchFamily="64" charset="-128"/>
              </a:defRPr>
            </a:lvl9pPr>
          </a:lstStyle>
          <a:p>
            <a:r>
              <a:rPr lang="en-US" altLang="en-US" sz="2400" b="0" dirty="0"/>
              <a:t>William Sidney Mount, </a:t>
            </a:r>
          </a:p>
          <a:p>
            <a:r>
              <a:rPr lang="en-US" altLang="en-US" sz="2400" b="0" dirty="0"/>
              <a:t>The Banjo Player,  </a:t>
            </a:r>
            <a:r>
              <a:rPr lang="en-US" altLang="en-US" sz="2400" b="0" dirty="0" smtClean="0"/>
              <a:t>1830</a:t>
            </a:r>
          </a:p>
          <a:p>
            <a:r>
              <a:rPr lang="en-US" altLang="en-US" sz="2400" b="0" dirty="0" smtClean="0"/>
              <a:t> </a:t>
            </a:r>
            <a:r>
              <a:rPr lang="en-US" altLang="en-US" sz="2400" b="0" dirty="0"/>
              <a:t>25 x 30 in</a:t>
            </a:r>
            <a:r>
              <a:rPr lang="en-US" altLang="en-US" sz="2400" dirty="0" smtClean="0"/>
              <a:t> 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4572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3F6A75-6A61-4DBC-A81A-B9BBDA8BEE8D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52400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Currier &amp; Ives chromo lithograph , 1888, from the “</a:t>
            </a:r>
            <a:r>
              <a:rPr lang="en-US" sz="2400" dirty="0" err="1" smtClean="0"/>
              <a:t>Darktown</a:t>
            </a:r>
            <a:r>
              <a:rPr lang="en-US" sz="2400" dirty="0" smtClean="0"/>
              <a:t>” series</a:t>
            </a:r>
            <a:endParaRPr lang="en-US" sz="2400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690" y="981075"/>
            <a:ext cx="6822419" cy="5394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1775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3F6A75-6A61-4DBC-A81A-B9BBDA8BEE8D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1000"/>
            <a:ext cx="6933839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890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31C5D3-CAB0-4D34-9DCC-55A52DE6A5C2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93507"/>
            <a:ext cx="6950075" cy="543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Rectangle 2"/>
          <p:cNvSpPr>
            <a:spLocks noChangeArrowheads="1"/>
          </p:cNvSpPr>
          <p:nvPr/>
        </p:nvSpPr>
        <p:spPr bwMode="auto">
          <a:xfrm>
            <a:off x="228600" y="76200"/>
            <a:ext cx="7086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0" dirty="0"/>
              <a:t>EASTMAN JOHNSON, </a:t>
            </a:r>
            <a:endParaRPr lang="en-US" altLang="en-US" b="0" dirty="0" smtClean="0"/>
          </a:p>
          <a:p>
            <a:pPr eaLnBrk="1" hangingPunct="1"/>
            <a:r>
              <a:rPr lang="en-US" altLang="en-US" b="0" u="sng" dirty="0" smtClean="0"/>
              <a:t>Old </a:t>
            </a:r>
            <a:r>
              <a:rPr lang="en-US" altLang="en-US" b="0" u="sng" dirty="0"/>
              <a:t>Kentucky Home: Life in the South</a:t>
            </a:r>
            <a:r>
              <a:rPr lang="en-US" altLang="en-US" b="0" dirty="0"/>
              <a:t>, </a:t>
            </a:r>
            <a:endParaRPr lang="en-US" altLang="en-US" b="0" dirty="0" smtClean="0"/>
          </a:p>
          <a:p>
            <a:pPr eaLnBrk="1" hangingPunct="1"/>
            <a:r>
              <a:rPr lang="en-US" altLang="en-US" b="0" dirty="0" smtClean="0"/>
              <a:t>mid-19</a:t>
            </a:r>
            <a:r>
              <a:rPr lang="en-US" altLang="en-US" b="0" baseline="30000" dirty="0" smtClean="0"/>
              <a:t>th</a:t>
            </a:r>
            <a:r>
              <a:rPr lang="en-US" altLang="en-US" b="0" dirty="0" smtClean="0"/>
              <a:t> </a:t>
            </a:r>
            <a:r>
              <a:rPr lang="en-US" altLang="en-US" b="0" dirty="0"/>
              <a:t>century, before the Civil War (1859) </a:t>
            </a:r>
          </a:p>
        </p:txBody>
      </p:sp>
    </p:spTree>
    <p:extLst>
      <p:ext uri="{BB962C8B-B14F-4D97-AF65-F5344CB8AC3E}">
        <p14:creationId xmlns:p14="http://schemas.microsoft.com/office/powerpoint/2010/main" val="2272761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31C5D3-CAB0-4D34-9DCC-55A52DE6A5C2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22" t="47835"/>
          <a:stretch/>
        </p:blipFill>
        <p:spPr bwMode="auto">
          <a:xfrm>
            <a:off x="1371600" y="1066800"/>
            <a:ext cx="699196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985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06A540-9CBA-4818-854B-BC3C4DE1E108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04800"/>
            <a:ext cx="3214688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Rectangle 2"/>
          <p:cNvSpPr>
            <a:spLocks noChangeArrowheads="1"/>
          </p:cNvSpPr>
          <p:nvPr/>
        </p:nvSpPr>
        <p:spPr bwMode="auto">
          <a:xfrm>
            <a:off x="76200" y="838200"/>
            <a:ext cx="4572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0" dirty="0"/>
              <a:t>EDMONIA LEWIS, </a:t>
            </a:r>
          </a:p>
          <a:p>
            <a:pPr eaLnBrk="1" hangingPunct="1"/>
            <a:r>
              <a:rPr lang="en-US" altLang="en-US" b="0" u="sng" dirty="0"/>
              <a:t>Forever Free</a:t>
            </a:r>
            <a:r>
              <a:rPr lang="en-US" altLang="en-US" b="0" dirty="0"/>
              <a:t>, mid-19</a:t>
            </a:r>
            <a:r>
              <a:rPr lang="en-US" altLang="en-US" b="0" baseline="30000" dirty="0"/>
              <a:t>th</a:t>
            </a:r>
            <a:r>
              <a:rPr lang="en-US" altLang="en-US" b="0" dirty="0"/>
              <a:t> century, after the Civil War (c. 1867</a:t>
            </a:r>
            <a:r>
              <a:rPr lang="en-US" altLang="en-US" b="0" dirty="0" smtClean="0"/>
              <a:t>), </a:t>
            </a:r>
          </a:p>
          <a:p>
            <a:pPr eaLnBrk="1" hangingPunct="1"/>
            <a:r>
              <a:rPr lang="en-US" altLang="en-US" b="0" dirty="0" smtClean="0"/>
              <a:t>3 feet 4 in h.</a:t>
            </a:r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2459493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6" descr="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914400"/>
            <a:ext cx="3810000" cy="57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8"/>
          <p:cNvSpPr txBox="1">
            <a:spLocks noChangeArrowheads="1"/>
          </p:cNvSpPr>
          <p:nvPr/>
        </p:nvSpPr>
        <p:spPr bwMode="auto">
          <a:xfrm>
            <a:off x="457200" y="228600"/>
            <a:ext cx="3352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/>
              <a:t>Edmonia Lewis</a:t>
            </a:r>
            <a:r>
              <a:rPr lang="en-US" altLang="en-US"/>
              <a:t> (1845-1909)</a:t>
            </a:r>
            <a:br>
              <a:rPr lang="en-US" altLang="en-US"/>
            </a:b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740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 descr="arr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77" y="914400"/>
            <a:ext cx="3844337" cy="576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 Box 8"/>
          <p:cNvSpPr txBox="1">
            <a:spLocks noChangeArrowheads="1"/>
          </p:cNvSpPr>
          <p:nvPr/>
        </p:nvSpPr>
        <p:spPr bwMode="auto">
          <a:xfrm>
            <a:off x="5029200" y="457200"/>
            <a:ext cx="4114800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The Wooing of Hiawatha  </a:t>
            </a:r>
            <a:r>
              <a:rPr lang="en-US" altLang="en-US" dirty="0" smtClean="0"/>
              <a:t>              (Old </a:t>
            </a:r>
            <a:r>
              <a:rPr lang="en-US" altLang="en-US" dirty="0"/>
              <a:t>Arrow </a:t>
            </a:r>
            <a:r>
              <a:rPr lang="en-US" altLang="en-US" dirty="0" smtClean="0"/>
              <a:t>Maker and his daughter) </a:t>
            </a:r>
            <a:r>
              <a:rPr lang="en-US" altLang="en-US" dirty="0"/>
              <a:t>modeled 1866, carved 1872 </a:t>
            </a:r>
            <a:endParaRPr lang="en-US" altLang="en-US" dirty="0" smtClean="0"/>
          </a:p>
          <a:p>
            <a:pPr eaLnBrk="1" hangingPunct="1">
              <a:spcBef>
                <a:spcPct val="50000"/>
              </a:spcBef>
            </a:pPr>
            <a:r>
              <a:rPr lang="en-US" altLang="en-US" dirty="0" smtClean="0"/>
              <a:t>21 </a:t>
            </a:r>
            <a:r>
              <a:rPr lang="en-US" altLang="en-US" dirty="0"/>
              <a:t>1/2 x 13 5/8 x 13 5/8 in.</a:t>
            </a:r>
            <a:br>
              <a:rPr lang="en-US" altLang="en-US" dirty="0"/>
            </a:b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461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 descr="arr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068" y="30480"/>
            <a:ext cx="2560320" cy="383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7" descr="OldArrow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0000"/>
          <a:stretch/>
        </p:blipFill>
        <p:spPr bwMode="auto">
          <a:xfrm>
            <a:off x="6507480" y="490367"/>
            <a:ext cx="1965264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 bwMode="auto">
          <a:xfrm>
            <a:off x="289559" y="392387"/>
            <a:ext cx="2103120" cy="2939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2080178" y="4114800"/>
            <a:ext cx="4580097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486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greekslave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066800"/>
            <a:ext cx="1928813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 Box 8"/>
          <p:cNvSpPr txBox="1">
            <a:spLocks noChangeArrowheads="1"/>
          </p:cNvSpPr>
          <p:nvPr/>
        </p:nvSpPr>
        <p:spPr bwMode="auto">
          <a:xfrm>
            <a:off x="4800600" y="228600"/>
            <a:ext cx="4038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/>
              <a:t>Hiram  Powers</a:t>
            </a:r>
            <a:r>
              <a:rPr lang="en-US" altLang="en-US"/>
              <a:t> (American), </a:t>
            </a:r>
          </a:p>
          <a:p>
            <a:pPr eaLnBrk="1" hangingPunct="1"/>
            <a:r>
              <a:rPr lang="en-US" altLang="en-US" b="1" i="1"/>
              <a:t>The Greek Slave</a:t>
            </a:r>
            <a:r>
              <a:rPr lang="en-US" altLang="en-US"/>
              <a:t>, 1846 </a:t>
            </a:r>
            <a:endParaRPr lang="en-US" altLang="en-US" b="1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49275"/>
            <a:ext cx="3162300" cy="610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208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0" descr="kas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914400"/>
            <a:ext cx="31432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11"/>
          <p:cNvSpPr txBox="1">
            <a:spLocks noChangeArrowheads="1"/>
          </p:cNvSpPr>
          <p:nvPr/>
        </p:nvSpPr>
        <p:spPr bwMode="auto">
          <a:xfrm>
            <a:off x="5181600" y="5562600"/>
            <a:ext cx="441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pic>
        <p:nvPicPr>
          <p:cNvPr id="17412" name="Picture 13" descr="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62000"/>
            <a:ext cx="3810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14"/>
          <p:cNvSpPr txBox="1">
            <a:spLocks noChangeArrowheads="1"/>
          </p:cNvSpPr>
          <p:nvPr/>
        </p:nvSpPr>
        <p:spPr bwMode="auto">
          <a:xfrm>
            <a:off x="228600" y="152400"/>
            <a:ext cx="891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 dirty="0"/>
              <a:t>Hiram  Powers</a:t>
            </a:r>
            <a:r>
              <a:rPr lang="en-US" altLang="en-US" dirty="0"/>
              <a:t> (</a:t>
            </a:r>
            <a:r>
              <a:rPr lang="en-US" altLang="en-US" dirty="0" smtClean="0"/>
              <a:t>American), </a:t>
            </a:r>
            <a:r>
              <a:rPr lang="en-US" altLang="en-US" b="1" i="1" dirty="0"/>
              <a:t>The Greek Slave</a:t>
            </a:r>
            <a:r>
              <a:rPr lang="en-US" altLang="en-US" dirty="0"/>
              <a:t>, 1846 </a:t>
            </a: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48867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447800"/>
            <a:ext cx="4460875" cy="334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496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1E2B63-DC0F-43B5-B33A-806D5E095437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  <p:pic>
        <p:nvPicPr>
          <p:cNvPr id="604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949450"/>
            <a:ext cx="5715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TextBox 2"/>
          <p:cNvSpPr txBox="1">
            <a:spLocks noChangeArrowheads="1"/>
          </p:cNvSpPr>
          <p:nvPr/>
        </p:nvSpPr>
        <p:spPr bwMode="auto">
          <a:xfrm>
            <a:off x="3276600" y="6064250"/>
            <a:ext cx="6553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800" b="0"/>
              <a:t>V&amp;A imprints and white text at bottom are not </a:t>
            </a:r>
          </a:p>
          <a:p>
            <a:pPr eaLnBrk="1" hangingPunct="1"/>
            <a:r>
              <a:rPr lang="en-US" altLang="en-US" sz="1800" b="0"/>
              <a:t>part of the original (refer to copyright usage)</a:t>
            </a:r>
          </a:p>
        </p:txBody>
      </p:sp>
      <p:sp>
        <p:nvSpPr>
          <p:cNvPr id="60421" name="Rectangle 3"/>
          <p:cNvSpPr>
            <a:spLocks noChangeArrowheads="1"/>
          </p:cNvSpPr>
          <p:nvPr/>
        </p:nvSpPr>
        <p:spPr bwMode="auto">
          <a:xfrm>
            <a:off x="304800" y="304800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0"/>
              <a:t>(artist’s name not required), </a:t>
            </a:r>
          </a:p>
          <a:p>
            <a:pPr eaLnBrk="1" hangingPunct="1"/>
            <a:r>
              <a:rPr lang="en-US" altLang="en-US" b="0" u="sng"/>
              <a:t>View of the Great Exhibition 1851</a:t>
            </a:r>
            <a:r>
              <a:rPr lang="en-US" altLang="en-US" b="0"/>
              <a:t>, mid-19th century (1851)</a:t>
            </a:r>
          </a:p>
        </p:txBody>
      </p:sp>
    </p:spTree>
    <p:extLst>
      <p:ext uri="{BB962C8B-B14F-4D97-AF65-F5344CB8AC3E}">
        <p14:creationId xmlns:p14="http://schemas.microsoft.com/office/powerpoint/2010/main" val="23674207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1828800"/>
            <a:ext cx="487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erotic, the exotic, and “the other” in European art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94256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79D024-8055-432A-8BC3-CB8D2ADB13A0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85800"/>
            <a:ext cx="394652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Rectangle 2"/>
          <p:cNvSpPr>
            <a:spLocks noChangeArrowheads="1"/>
          </p:cNvSpPr>
          <p:nvPr/>
        </p:nvSpPr>
        <p:spPr bwMode="auto">
          <a:xfrm>
            <a:off x="228600" y="685800"/>
            <a:ext cx="45720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18" charset="0"/>
                <a:cs typeface="Arial" charset="0"/>
              </a:defRPr>
            </a:lvl9pPr>
          </a:lstStyle>
          <a:p>
            <a:pPr eaLnBrk="1" hangingPunct="1"/>
            <a:r>
              <a:rPr lang="fr-FR" altLang="en-US" b="0" dirty="0"/>
              <a:t>ANNE-LOUIS GIRODET,</a:t>
            </a:r>
          </a:p>
          <a:p>
            <a:pPr eaLnBrk="1" hangingPunct="1"/>
            <a:r>
              <a:rPr lang="fr-FR" altLang="en-US" b="0" u="sng" dirty="0"/>
              <a:t>Monsieur </a:t>
            </a:r>
            <a:r>
              <a:rPr lang="fr-FR" altLang="en-US" b="0" u="sng" dirty="0" smtClean="0"/>
              <a:t>Belley</a:t>
            </a:r>
          </a:p>
          <a:p>
            <a:pPr eaLnBrk="1" hangingPunct="1"/>
            <a:r>
              <a:rPr lang="fr-FR" altLang="en-US" b="0" u="sng" dirty="0"/>
              <a:t>(</a:t>
            </a:r>
            <a:r>
              <a:rPr lang="fr-FR" altLang="en-US" b="0" u="sng" dirty="0" smtClean="0"/>
              <a:t>Portrait </a:t>
            </a:r>
            <a:r>
              <a:rPr lang="fr-FR" altLang="en-US" b="0" u="sng" dirty="0"/>
              <a:t>de C.[</a:t>
            </a:r>
            <a:r>
              <a:rPr lang="fr-FR" altLang="en-US" b="0" u="sng" dirty="0" err="1"/>
              <a:t>itoyen</a:t>
            </a:r>
            <a:r>
              <a:rPr lang="fr-FR" altLang="en-US" b="0" u="sng" dirty="0"/>
              <a:t>] Jean-Baptiste Belley, ex-représentant </a:t>
            </a:r>
            <a:endParaRPr lang="fr-FR" altLang="en-US" b="0" u="sng" dirty="0" smtClean="0"/>
          </a:p>
          <a:p>
            <a:pPr eaLnBrk="1" hangingPunct="1"/>
            <a:r>
              <a:rPr lang="fr-FR" altLang="en-US" b="0" u="sng" dirty="0" smtClean="0"/>
              <a:t>des colonies)</a:t>
            </a:r>
            <a:endParaRPr lang="fr-FR" altLang="en-US" b="0" dirty="0" smtClean="0"/>
          </a:p>
          <a:p>
            <a:pPr eaLnBrk="1" hangingPunct="1"/>
            <a:r>
              <a:rPr lang="fr-FR" altLang="en-US" b="0" dirty="0" smtClean="0"/>
              <a:t> </a:t>
            </a:r>
            <a:endParaRPr lang="fr-FR" altLang="en-US" b="0" dirty="0"/>
          </a:p>
          <a:p>
            <a:pPr eaLnBrk="1" hangingPunct="1"/>
            <a:r>
              <a:rPr lang="fr-FR" altLang="en-US" b="0" dirty="0" err="1"/>
              <a:t>late</a:t>
            </a:r>
            <a:r>
              <a:rPr lang="fr-FR" altLang="en-US" b="0" dirty="0"/>
              <a:t> 18th </a:t>
            </a:r>
            <a:r>
              <a:rPr lang="fr-FR" altLang="en-US" b="0" dirty="0" err="1"/>
              <a:t>century</a:t>
            </a:r>
            <a:r>
              <a:rPr lang="fr-FR" altLang="en-US" b="0" dirty="0"/>
              <a:t> (1797)</a:t>
            </a:r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22194784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599" y="533400"/>
            <a:ext cx="4485167" cy="603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82928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2" r="31844" b="57778"/>
          <a:stretch/>
        </p:blipFill>
        <p:spPr bwMode="auto">
          <a:xfrm>
            <a:off x="1508741" y="685800"/>
            <a:ext cx="7060730" cy="8869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65850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041400"/>
            <a:ext cx="65024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65751" y="304800"/>
            <a:ext cx="2337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The Sleep of </a:t>
            </a:r>
            <a:r>
              <a:rPr lang="en-US" dirty="0" err="1"/>
              <a:t>Endymion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271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5F5F5F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">
  <a:themeElements>
    <a:clrScheme name="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437</Words>
  <Application>Microsoft Office PowerPoint</Application>
  <PresentationFormat>On-screen Show (4:3)</PresentationFormat>
  <Paragraphs>87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title</vt:lpstr>
      <vt:lpstr>American Art of 1800-1870</vt:lpstr>
      <vt:lpstr>THOMAS COLE, The Oxbow (View from Mount Holyoke, Northampton, Massachusetts, after a Thunderstorm), 1836. Oil on canvas, 4’ 3 1/2” x 6’ 4”. </vt:lpstr>
      <vt:lpstr>THOMAS COLE, The Oxbow, detail</vt:lpstr>
      <vt:lpstr>PowerPoint Presentation</vt:lpstr>
      <vt:lpstr>FREDERIC EDWIN CHURCH, Twilight In the Wilderness, 1860s. Oil on canvas, 3’ 4” x 5’ 4”. </vt:lpstr>
      <vt:lpstr>ALBERT BIERSTADT, Among the Sierra Nevada Mountains, California, 1868. Oil on canvas, 6’ x 10’.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George Catlin Osage Indians, 1861/1869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Charlie Bear</dc:creator>
  <cp:lastModifiedBy>Charlie Bear</cp:lastModifiedBy>
  <cp:revision>28</cp:revision>
  <dcterms:created xsi:type="dcterms:W3CDTF">2014-01-25T22:15:27Z</dcterms:created>
  <dcterms:modified xsi:type="dcterms:W3CDTF">2014-01-31T17:17:41Z</dcterms:modified>
</cp:coreProperties>
</file>