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7" r:id="rId2"/>
    <p:sldMasterId id="2147483709" r:id="rId3"/>
  </p:sldMasterIdLst>
  <p:notesMasterIdLst>
    <p:notesMasterId r:id="rId45"/>
  </p:notesMasterIdLst>
  <p:sldIdLst>
    <p:sldId id="265" r:id="rId4"/>
    <p:sldId id="266" r:id="rId5"/>
    <p:sldId id="271" r:id="rId6"/>
    <p:sldId id="268" r:id="rId7"/>
    <p:sldId id="272" r:id="rId8"/>
    <p:sldId id="296" r:id="rId9"/>
    <p:sldId id="297" r:id="rId10"/>
    <p:sldId id="306" r:id="rId11"/>
    <p:sldId id="304" r:id="rId12"/>
    <p:sldId id="305" r:id="rId13"/>
    <p:sldId id="298" r:id="rId14"/>
    <p:sldId id="299" r:id="rId15"/>
    <p:sldId id="300" r:id="rId16"/>
    <p:sldId id="301" r:id="rId17"/>
    <p:sldId id="276" r:id="rId18"/>
    <p:sldId id="302" r:id="rId19"/>
    <p:sldId id="30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08" r:id="rId33"/>
    <p:sldId id="309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30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9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9EEDF-3AA5-41A0-B59A-D09D0DF365EC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57260-A555-4AEE-A12F-5C018EF49A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34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7F24749B-34C2-49DD-9492-B042447AB255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9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998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7FDE5323-C24E-48FD-AA6C-E4E2512ECBF5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10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54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2D9078C2-FF1C-4B72-9182-7C6FD1673D8F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28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Times New Roman" pitchFamily="18" charset="0"/>
              </a:rPr>
              <a:t>Advertisement for the Kodak camera, c. 1889. George Eastman</a:t>
            </a:r>
            <a:r>
              <a:rPr lang="ja-JP" altLang="en-US" dirty="0" smtClean="0">
                <a:latin typeface="Arial" pitchFamily="34" charset="0"/>
              </a:rPr>
              <a:t>’</a:t>
            </a:r>
            <a:r>
              <a:rPr lang="en-US" altLang="ja-JP" dirty="0" smtClean="0">
                <a:latin typeface="Times New Roman" pitchFamily="18" charset="0"/>
              </a:rPr>
              <a:t>s camera, simple enough for anyone </a:t>
            </a:r>
            <a:r>
              <a:rPr lang="ja-JP" altLang="en-US" dirty="0" smtClean="0">
                <a:latin typeface="Arial" pitchFamily="34" charset="0"/>
              </a:rPr>
              <a:t>“</a:t>
            </a:r>
            <a:r>
              <a:rPr lang="en-US" altLang="ja-JP" dirty="0" smtClean="0">
                <a:latin typeface="Times New Roman" pitchFamily="18" charset="0"/>
              </a:rPr>
              <a:t>who can wind a watch,</a:t>
            </a:r>
            <a:r>
              <a:rPr lang="ja-JP" altLang="en-US" dirty="0" smtClean="0">
                <a:latin typeface="Arial" pitchFamily="34" charset="0"/>
              </a:rPr>
              <a:t>”</a:t>
            </a:r>
            <a:r>
              <a:rPr lang="en-US" altLang="ja-JP" dirty="0" smtClean="0">
                <a:latin typeface="Times New Roman" pitchFamily="18" charset="0"/>
              </a:rPr>
              <a:t> played a major role in making photography every person</a:t>
            </a:r>
            <a:r>
              <a:rPr lang="ja-JP" altLang="en-US" dirty="0" smtClean="0">
                <a:latin typeface="Arial" pitchFamily="34" charset="0"/>
              </a:rPr>
              <a:t>’</a:t>
            </a:r>
            <a:r>
              <a:rPr lang="en-US" altLang="ja-JP" dirty="0" smtClean="0">
                <a:latin typeface="Times New Roman" pitchFamily="18" charset="0"/>
              </a:rPr>
              <a:t>s art form.</a:t>
            </a: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84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504483C6-9DF3-4D92-B4AB-A696DB4BAAED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31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Times New Roman" pitchFamily="18" charset="0"/>
              </a:rPr>
              <a:t>Attributed to Mathew Brady, photograph, </a:t>
            </a:r>
            <a:r>
              <a:rPr lang="ja-JP" altLang="en-US" dirty="0" smtClean="0">
                <a:latin typeface="Arial" pitchFamily="34" charset="0"/>
              </a:rPr>
              <a:t>“</a:t>
            </a:r>
            <a:r>
              <a:rPr lang="en-US" altLang="ja-JP" dirty="0" smtClean="0">
                <a:latin typeface="Times New Roman" pitchFamily="18" charset="0"/>
              </a:rPr>
              <a:t>Freedmen on the Canal Bank at Richmond,</a:t>
            </a:r>
            <a:r>
              <a:rPr lang="ja-JP" altLang="en-US" dirty="0" smtClean="0">
                <a:latin typeface="Arial" pitchFamily="34" charset="0"/>
              </a:rPr>
              <a:t>”</a:t>
            </a:r>
            <a:r>
              <a:rPr lang="en-US" altLang="ja-JP" dirty="0" smtClean="0">
                <a:latin typeface="Times New Roman" pitchFamily="18" charset="0"/>
              </a:rPr>
              <a:t> 1865. The photographer supplied the visual evidence needed by the illustrator to document an event.</a:t>
            </a: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097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504483C6-9DF3-4D92-B4AB-A696DB4BAAED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32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070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15F9253D-88D2-4EE3-A2CC-4D9E780C192F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33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41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74391D93-E002-434E-9161-836FFFC59CD9}" type="slidenum">
              <a:rPr lang="en-US" sz="1200" smtClean="0">
                <a:solidFill>
                  <a:prstClr val="black"/>
                </a:solidFill>
              </a:rPr>
              <a:pPr eaLnBrk="1" hangingPunct="1">
                <a:defRPr/>
              </a:pPr>
              <a:t>36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83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0167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11430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304800"/>
          </a:xfr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DA1BE55E-A26D-405C-A3AB-D1834D401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9C68E41-C3A5-445D-B5BA-DD12AAC23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1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CE139D33-1688-463D-86DA-E310E0B4D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4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6F89724-2900-4CB0-B5AD-DE741A44E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94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253E970-EE21-40A5-B289-FEBA0E83D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C5271295-B33D-4CCC-8207-AA178BE6E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3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947A11D-C708-466E-8C0A-D7C2496F1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6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EB582F0-9048-4D4D-8D47-FD49B1DF7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5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CF3C3E3-3A00-4E88-B8CA-3579047BE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6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97B61614-FC43-4A1A-BA56-43F4B540E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2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21717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600200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F622CD3-7E3C-429B-8D14-C1EBA6D70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57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7772400" cy="304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5C62AA4-D98C-4256-B8A8-6186CCC7B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53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614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8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89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261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56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34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530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251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81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518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76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99417-70B0-469B-AEF9-1312A0A1D1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377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AD6D-EA99-4FAE-9A44-7FEFD659AD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5901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55290-AD2B-4F18-A68A-D45418688B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5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36E33-E8D3-48A6-AC27-456EB1E396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746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140BF-1167-4E55-BC22-B8BE8748C0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41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259F3-D15B-41A3-970C-EA63F9483B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262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2DCBB-FB97-4F13-AC90-B2241EA1C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589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E2246-912C-4D31-A168-2047913E8A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875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FBF8F-3883-407E-A0A9-1C057445CF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6621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29758-286E-4E5B-88CA-2134F969C8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406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ABCAE-640C-4151-A742-C9374E6AE6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15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486400"/>
            <a:ext cx="777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400" b="0">
                <a:solidFill>
                  <a:srgbClr val="000000"/>
                </a:solidFill>
                <a:latin typeface="+mn-lt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B11852-364A-49E3-93B5-E501427802C5}" type="slidenum">
              <a:rPr lang="en-US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157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7D95F-A484-43F5-9A14-B8C62E4EEFF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2/7/2014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374BD-FE0A-453E-8A86-809445572B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980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DFDBA7-A58E-4C2E-A94B-0A01518F8631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81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museeniepce.com/show_bdi_full_image.php?reference=1986.116.232P01B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upload.wikimedia.org/wikipedia/commons/4/4a/Muybridge_race_horse_gallop.jpg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DEA52D-9037-44D6-85D9-34B7A5D768FC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" y="1143000"/>
            <a:ext cx="9144000" cy="118821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en-US" altLang="en-US" sz="4000" dirty="0" smtClean="0"/>
              <a:t> Photography </a:t>
            </a:r>
            <a:br>
              <a:rPr lang="en-US" altLang="en-US" sz="4000" dirty="0" smtClean="0"/>
            </a:br>
            <a:r>
              <a:rPr lang="en-US" altLang="en-US" sz="2400" dirty="0" smtClean="0"/>
              <a:t>                                               </a:t>
            </a:r>
            <a:br>
              <a:rPr lang="en-US" altLang="en-US" sz="2400" dirty="0" smtClean="0"/>
            </a:br>
            <a:r>
              <a:rPr lang="en-US" altLang="en-US" sz="2400" dirty="0" smtClean="0"/>
              <a:t>“writing with light” </a:t>
            </a:r>
          </a:p>
        </p:txBody>
      </p:sp>
    </p:spTree>
    <p:extLst>
      <p:ext uri="{BB962C8B-B14F-4D97-AF65-F5344CB8AC3E}">
        <p14:creationId xmlns:p14="http://schemas.microsoft.com/office/powerpoint/2010/main" val="35634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676400"/>
            <a:ext cx="6842125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228600"/>
            <a:ext cx="80772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  <a:latin typeface="Times New Roman" pitchFamily="18" charset="0"/>
                <a:ea typeface="MS PGothic" pitchFamily="34" charset="-128"/>
              </a:rPr>
              <a:t>earliest </a:t>
            </a: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Times New Roman" pitchFamily="18" charset="0"/>
                <a:ea typeface="MS PGothic" pitchFamily="34" charset="-128"/>
              </a:rPr>
              <a:t>surviving camera </a:t>
            </a:r>
            <a:r>
              <a:rPr 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  <a:latin typeface="Times New Roman" pitchFamily="18" charset="0"/>
                <a:ea typeface="MS PGothic" pitchFamily="34" charset="-128"/>
              </a:rPr>
              <a:t>photograph</a:t>
            </a:r>
          </a:p>
        </p:txBody>
      </p:sp>
    </p:spTree>
    <p:extLst>
      <p:ext uri="{BB962C8B-B14F-4D97-AF65-F5344CB8AC3E}">
        <p14:creationId xmlns:p14="http://schemas.microsoft.com/office/powerpoint/2010/main" val="18144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87DC64-382D-414F-A2ED-7AEB4DCD0C19}" type="slidenum">
              <a:rPr lang="en-US"/>
              <a:pPr>
                <a:defRPr/>
              </a:pPr>
              <a:t>3</a:t>
            </a:fld>
            <a:endParaRPr lang="en-US"/>
          </a:p>
        </p:txBody>
      </p:sp>
      <p:pic>
        <p:nvPicPr>
          <p:cNvPr id="54275" name="Picture 5" descr="View_from_the_Window_at_Le_G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49530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6"/>
          <p:cNvSpPr>
            <a:spLocks noChangeArrowheads="1"/>
          </p:cNvSpPr>
          <p:nvPr/>
        </p:nvSpPr>
        <p:spPr bwMode="auto">
          <a:xfrm>
            <a:off x="2286000" y="498475"/>
            <a:ext cx="10744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t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Joseph </a:t>
            </a:r>
            <a:r>
              <a:rPr lang="en-US" altLang="en-US" dirty="0" err="1">
                <a:solidFill>
                  <a:srgbClr val="000000"/>
                </a:solidFill>
                <a:latin typeface="Times" charset="0"/>
              </a:rPr>
              <a:t>Nicéphore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Times" charset="0"/>
              </a:rPr>
              <a:t>Niépce</a:t>
            </a:r>
            <a:endParaRPr lang="en-US" altLang="en-US" dirty="0">
              <a:solidFill>
                <a:srgbClr val="000000"/>
              </a:solidFill>
              <a:latin typeface="Times" charset="0"/>
            </a:endParaRPr>
          </a:p>
          <a:p>
            <a:pPr fontAlgn="t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View from the Window at Le Gras, </a:t>
            </a:r>
            <a:r>
              <a:rPr lang="en-US" altLang="en-US" dirty="0" smtClean="0">
                <a:solidFill>
                  <a:srgbClr val="000000"/>
                </a:solidFill>
                <a:latin typeface="Times" charset="0"/>
              </a:rPr>
              <a:t>1826</a:t>
            </a:r>
            <a:endParaRPr lang="en-US" altLang="en-US" dirty="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54277" name="Picture 7" descr="appare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181600"/>
            <a:ext cx="952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7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6742113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368777"/>
            <a:ext cx="67056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dirty="0" smtClean="0">
                <a:solidFill>
                  <a:srgbClr val="808080">
                    <a:lumMod val="20000"/>
                    <a:lumOff val="80000"/>
                  </a:srgbClr>
                </a:solidFill>
                <a:latin typeface="Times New Roman" pitchFamily="18" charset="0"/>
                <a:ea typeface="MS PGothic" pitchFamily="34" charset="-128"/>
              </a:rPr>
              <a:t>Boulevard </a:t>
            </a:r>
            <a:r>
              <a:rPr lang="fr-FR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Times New Roman" pitchFamily="18" charset="0"/>
                <a:ea typeface="MS PGothic" pitchFamily="34" charset="-128"/>
              </a:rPr>
              <a:t>du Temple, Louis Daguerre, </a:t>
            </a:r>
            <a:r>
              <a:rPr lang="fr-FR" sz="2400" dirty="0" smtClean="0">
                <a:solidFill>
                  <a:srgbClr val="808080">
                    <a:lumMod val="20000"/>
                    <a:lumOff val="80000"/>
                  </a:srgbClr>
                </a:solidFill>
                <a:latin typeface="Times New Roman" pitchFamily="18" charset="0"/>
                <a:ea typeface="MS PGothic" pitchFamily="34" charset="-128"/>
              </a:rPr>
              <a:t>1838 </a:t>
            </a:r>
            <a:endParaRPr lang="en-US" sz="2400" dirty="0">
              <a:solidFill>
                <a:srgbClr val="808080">
                  <a:lumMod val="20000"/>
                  <a:lumOff val="80000"/>
                </a:srgbClr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756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29C40-C53A-46D5-9F1F-18B8D541ACC6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55299" name="Picture 5" descr="hb_2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428625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6248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800" b="1" dirty="0">
                <a:solidFill>
                  <a:srgbClr val="000000"/>
                </a:solidFill>
                <a:latin typeface="Times" charset="0"/>
              </a:rPr>
              <a:t>Louis-Jacques-</a:t>
            </a:r>
            <a:r>
              <a:rPr lang="en-US" altLang="en-US" sz="1800" b="1" dirty="0" err="1">
                <a:solidFill>
                  <a:srgbClr val="000000"/>
                </a:solidFill>
                <a:latin typeface="Times" charset="0"/>
              </a:rPr>
              <a:t>Mandé</a:t>
            </a:r>
            <a:r>
              <a:rPr lang="en-US" altLang="en-US" sz="1800" b="1" dirty="0">
                <a:solidFill>
                  <a:srgbClr val="000000"/>
                </a:solidFill>
                <a:latin typeface="Times" charset="0"/>
              </a:rPr>
              <a:t> Daguerre,  ca. 1844</a:t>
            </a:r>
            <a:br>
              <a:rPr lang="en-US" altLang="en-US" sz="1800" b="1" dirty="0">
                <a:solidFill>
                  <a:srgbClr val="000000"/>
                </a:solidFill>
                <a:latin typeface="Times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Times" charset="0"/>
              </a:rPr>
              <a:t>image taken by unknown Artist</a:t>
            </a:r>
            <a:r>
              <a:rPr lang="en-US" altLang="en-US" sz="1800" b="1" dirty="0" smtClean="0">
                <a:solidFill>
                  <a:srgbClr val="000000"/>
                </a:solidFill>
                <a:latin typeface="Times" charset="0"/>
              </a:rPr>
              <a:t>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800" b="1" dirty="0" smtClean="0">
                <a:solidFill>
                  <a:srgbClr val="000000"/>
                </a:solidFill>
                <a:latin typeface="Times" charset="0"/>
              </a:rPr>
              <a:t> </a:t>
            </a:r>
            <a:r>
              <a:rPr lang="en-US" altLang="en-US" sz="1800" b="1" dirty="0">
                <a:solidFill>
                  <a:srgbClr val="000000"/>
                </a:solidFill>
                <a:latin typeface="Times" charset="0"/>
              </a:rPr>
              <a:t>Daguerreotype; 3 1/2 x 2 3/4 in.</a:t>
            </a:r>
            <a:r>
              <a:rPr lang="en-US" altLang="en-US" b="1" dirty="0">
                <a:solidFill>
                  <a:srgbClr val="000000"/>
                </a:solidFill>
                <a:latin typeface="Times" charset="0"/>
              </a:rPr>
              <a:t> </a:t>
            </a:r>
          </a:p>
        </p:txBody>
      </p:sp>
      <p:sp>
        <p:nvSpPr>
          <p:cNvPr id="55301" name="Text Box 8"/>
          <p:cNvSpPr txBox="1">
            <a:spLocks noChangeArrowheads="1"/>
          </p:cNvSpPr>
          <p:nvPr/>
        </p:nvSpPr>
        <p:spPr bwMode="auto">
          <a:xfrm>
            <a:off x="6019800" y="1981200"/>
            <a:ext cx="22860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1839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Announcement  of process…</a:t>
            </a:r>
          </a:p>
        </p:txBody>
      </p:sp>
    </p:spTree>
    <p:extLst>
      <p:ext uri="{BB962C8B-B14F-4D97-AF65-F5344CB8AC3E}">
        <p14:creationId xmlns:p14="http://schemas.microsoft.com/office/powerpoint/2010/main" val="336554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360227" cy="612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29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New Photographic Gallery, New York. 1861. Engraving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543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2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BC14B-8A23-4320-8A57-D4C83D3CA876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56323" name="Picture 5" descr="hb_19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61912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6"/>
          <p:cNvSpPr>
            <a:spLocks noChangeArrowheads="1"/>
          </p:cNvSpPr>
          <p:nvPr/>
        </p:nvSpPr>
        <p:spPr bwMode="auto">
          <a:xfrm>
            <a:off x="228600" y="219780"/>
            <a:ext cx="80342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William Henry Fox Talbot (British, 1800–1877)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The Oriel Window, South Gallery, </a:t>
            </a:r>
            <a:r>
              <a:rPr lang="en-US" altLang="en-US" dirty="0" err="1">
                <a:solidFill>
                  <a:srgbClr val="000000"/>
                </a:solidFill>
                <a:latin typeface="Times" charset="0"/>
              </a:rPr>
              <a:t>Lacock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 Abbey, 1835 or 1839</a:t>
            </a:r>
            <a:br>
              <a:rPr lang="en-US" altLang="en-US" dirty="0">
                <a:solidFill>
                  <a:srgbClr val="000000"/>
                </a:solidFill>
                <a:latin typeface="Times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Photogenic drawing negative; 3 1/4 x 4 3/16 in.</a:t>
            </a:r>
            <a:r>
              <a:rPr lang="en-US" altLang="en-US" b="1" dirty="0">
                <a:solidFill>
                  <a:srgbClr val="000000"/>
                </a:solidFill>
                <a:latin typeface="Times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27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9-40</a:t>
            </a:r>
          </a:p>
        </p:txBody>
      </p:sp>
      <p:pic>
        <p:nvPicPr>
          <p:cNvPr id="52228" name="Picture 4" descr="09-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"/>
            <a:ext cx="432752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295400"/>
            <a:ext cx="35237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Talbot,</a:t>
            </a:r>
          </a:p>
          <a:p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Pencil of Nature, 1844</a:t>
            </a:r>
          </a:p>
        </p:txBody>
      </p:sp>
    </p:spTree>
    <p:extLst>
      <p:ext uri="{BB962C8B-B14F-4D97-AF65-F5344CB8AC3E}">
        <p14:creationId xmlns:p14="http://schemas.microsoft.com/office/powerpoint/2010/main" val="277688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+mj-ea"/>
              </a:rPr>
              <a:t>9-26B</a:t>
            </a:r>
          </a:p>
        </p:txBody>
      </p:sp>
      <p:pic>
        <p:nvPicPr>
          <p:cNvPr id="53251" name="Picture 4" descr="09-2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74675"/>
            <a:ext cx="41941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 descr="09-26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4675"/>
            <a:ext cx="40671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73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/>
              <a:t>Nadar</a:t>
            </a:r>
            <a:r>
              <a:rPr lang="en-US" sz="2400" dirty="0" smtClean="0"/>
              <a:t>, self-portrait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66800"/>
            <a:ext cx="406908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33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</a:t>
            </a:r>
            <a:r>
              <a:rPr lang="en-US" dirty="0" err="1" smtClean="0"/>
              <a:t>Nadar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9" y="685800"/>
            <a:ext cx="478465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73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438912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 smtClean="0"/>
              <a:t>Nadar's</a:t>
            </a:r>
            <a:r>
              <a:rPr lang="en-US" sz="2400" dirty="0" smtClean="0"/>
              <a:t> Portrait Studio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on </a:t>
            </a:r>
            <a:r>
              <a:rPr lang="en-US" sz="2400" dirty="0" smtClean="0"/>
              <a:t>the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Boulevard </a:t>
            </a:r>
            <a:r>
              <a:rPr lang="en-US" sz="2400" dirty="0" smtClean="0"/>
              <a:t>des </a:t>
            </a:r>
            <a:r>
              <a:rPr lang="en-US" sz="2400" dirty="0" err="1" smtClean="0"/>
              <a:t>Capucines</a:t>
            </a:r>
            <a:r>
              <a:rPr lang="en-US" sz="2400" dirty="0" smtClean="0"/>
              <a:t>. 1860</a:t>
            </a:r>
            <a:endParaRPr 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71500"/>
            <a:ext cx="35433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32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6FB3B-5B1C-4ECD-9AE6-CFE90911780F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505200" cy="830997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NADAR, </a:t>
            </a:r>
            <a:br>
              <a:rPr lang="en-US" altLang="en-US" sz="2400" dirty="0" smtClean="0"/>
            </a:br>
            <a:r>
              <a:rPr lang="en-US" altLang="en-US" sz="2400" dirty="0" err="1" smtClean="0"/>
              <a:t>Eugène</a:t>
            </a:r>
            <a:r>
              <a:rPr lang="en-US" altLang="en-US" sz="2400" dirty="0" smtClean="0"/>
              <a:t> Delacroix, ca. 1855. </a:t>
            </a:r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0"/>
            <a:ext cx="52371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1788"/>
            <a:ext cx="3419475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Rectangle 5"/>
          <p:cNvSpPr>
            <a:spLocks noChangeArrowheads="1"/>
          </p:cNvSpPr>
          <p:nvPr/>
        </p:nvSpPr>
        <p:spPr bwMode="auto">
          <a:xfrm>
            <a:off x="0" y="2415570"/>
            <a:ext cx="3733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EUGÈNE DELACROIX, Liberty Leading the People, 1830. Oil on canvas,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approx. 8’ 6” x 10’ 8”. </a:t>
            </a:r>
          </a:p>
        </p:txBody>
      </p:sp>
    </p:spTree>
    <p:extLst>
      <p:ext uri="{BB962C8B-B14F-4D97-AF65-F5344CB8AC3E}">
        <p14:creationId xmlns:p14="http://schemas.microsoft.com/office/powerpoint/2010/main" val="21982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7696200" cy="1927225"/>
          </a:xfrm>
        </p:spPr>
        <p:txBody>
          <a:bodyPr>
            <a:noAutofit/>
          </a:bodyPr>
          <a:lstStyle/>
          <a:p>
            <a:pPr algn="l"/>
            <a:r>
              <a:rPr lang="en-US" sz="2400" dirty="0" err="1" smtClean="0"/>
              <a:t>Nadar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Sarah Bernhardt,</a:t>
            </a:r>
            <a:br>
              <a:rPr lang="en-US" sz="2400" dirty="0" smtClean="0"/>
            </a:br>
            <a:r>
              <a:rPr lang="en-US" sz="2400" dirty="0" smtClean="0"/>
              <a:t>Gelatin silver print</a:t>
            </a:r>
            <a:br>
              <a:rPr lang="en-US" sz="2400" dirty="0" smtClean="0"/>
            </a:br>
            <a:r>
              <a:rPr lang="en-US" sz="2400" dirty="0" smtClean="0"/>
              <a:t>8 5/16 x 6 3/8 in</a:t>
            </a:r>
            <a:r>
              <a:rPr lang="en-US" sz="2400" dirty="0" smtClean="0"/>
              <a:t>.,</a:t>
            </a:r>
            <a:br>
              <a:rPr lang="en-US" sz="2400" dirty="0" smtClean="0"/>
            </a:br>
            <a:r>
              <a:rPr lang="en-US" sz="2400" dirty="0" smtClean="0"/>
              <a:t>1859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762000"/>
            <a:ext cx="411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8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800600" cy="1400175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/>
              <a:t>lHonoré</a:t>
            </a:r>
            <a:r>
              <a:rPr lang="en-US" sz="2400" dirty="0" smtClean="0"/>
              <a:t> Daumier, lithograph, 1862 </a:t>
            </a:r>
            <a:br>
              <a:rPr lang="en-US" sz="2400" dirty="0" smtClean="0"/>
            </a:br>
            <a:r>
              <a:rPr lang="en-US" sz="2400" dirty="0" smtClean="0"/>
              <a:t>“</a:t>
            </a:r>
            <a:r>
              <a:rPr lang="en-US" sz="2400" dirty="0" err="1" smtClean="0"/>
              <a:t>Nadar</a:t>
            </a:r>
            <a:r>
              <a:rPr lang="en-US" sz="2400" dirty="0" smtClean="0"/>
              <a:t> elevating Photography </a:t>
            </a:r>
            <a:br>
              <a:rPr lang="en-US" sz="2400" dirty="0" smtClean="0"/>
            </a:br>
            <a:r>
              <a:rPr lang="en-US" sz="2400" dirty="0" smtClean="0"/>
              <a:t>to the height of Art.” </a:t>
            </a:r>
            <a:endParaRPr lang="en-US" sz="2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0" y="1066800"/>
            <a:ext cx="4572000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354158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67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831E70-3BCB-4AFE-B48D-6AB19468E853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734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2286000"/>
            <a:ext cx="7239000" cy="175260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The impact of painting on photography</a:t>
            </a:r>
          </a:p>
        </p:txBody>
      </p:sp>
      <p:sp>
        <p:nvSpPr>
          <p:cNvPr id="57348" name="Rectangle 7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9144000" cy="604838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mtClean="0"/>
              <a:t>Photography </a:t>
            </a:r>
            <a:r>
              <a:rPr lang="en-US" altLang="en-US" i="1" smtClean="0"/>
              <a:t>as</a:t>
            </a:r>
            <a:r>
              <a:rPr lang="en-US" altLang="en-US" smtClean="0"/>
              <a:t> Art</a:t>
            </a:r>
          </a:p>
        </p:txBody>
      </p:sp>
    </p:spTree>
    <p:extLst>
      <p:ext uri="{BB962C8B-B14F-4D97-AF65-F5344CB8AC3E}">
        <p14:creationId xmlns:p14="http://schemas.microsoft.com/office/powerpoint/2010/main" val="27167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AE362-B4A1-409E-B6F6-82FA6DEBF3DC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156966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EUGÈNE DURIEU and</a:t>
            </a:r>
            <a:br>
              <a:rPr lang="en-US" altLang="en-US" sz="2400" dirty="0" smtClean="0"/>
            </a:br>
            <a:r>
              <a:rPr lang="en-US" altLang="en-US" sz="2400" dirty="0" smtClean="0"/>
              <a:t>EUGÈNE DELACROIX, </a:t>
            </a:r>
            <a:br>
              <a:rPr lang="en-US" altLang="en-US" sz="2400" dirty="0" smtClean="0"/>
            </a:br>
            <a:r>
              <a:rPr lang="en-US" altLang="en-US" sz="2400" dirty="0" smtClean="0"/>
              <a:t>ca. 1854. Albumen print, </a:t>
            </a:r>
            <a:br>
              <a:rPr lang="en-US" altLang="en-US" sz="2400" dirty="0" smtClean="0"/>
            </a:br>
            <a:r>
              <a:rPr lang="en-US" altLang="en-US" sz="2400" dirty="0" smtClean="0"/>
              <a:t>7 5/ 16” x 5 1/8”. </a:t>
            </a:r>
          </a:p>
        </p:txBody>
      </p:sp>
      <p:pic>
        <p:nvPicPr>
          <p:cNvPr id="5837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1600200"/>
            <a:ext cx="340658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28800"/>
            <a:ext cx="4643438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4343400" y="328076"/>
            <a:ext cx="4343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00"/>
                </a:solidFill>
                <a:latin typeface="Garamond" pitchFamily="18" charset="0"/>
              </a:rPr>
              <a:t>DAGUERRE</a:t>
            </a:r>
            <a:r>
              <a:rPr lang="en-US" altLang="en-US" dirty="0">
                <a:solidFill>
                  <a:srgbClr val="000000"/>
                </a:solidFill>
                <a:latin typeface="Garamond" pitchFamily="18" charset="0"/>
              </a:rPr>
              <a:t>, Still Life in Studio, 1837. Daguerreotype. </a:t>
            </a:r>
          </a:p>
        </p:txBody>
      </p:sp>
    </p:spTree>
    <p:extLst>
      <p:ext uri="{BB962C8B-B14F-4D97-AF65-F5344CB8AC3E}">
        <p14:creationId xmlns:p14="http://schemas.microsoft.com/office/powerpoint/2010/main" val="119856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C6317-0978-454A-956A-0D03C91E3C78}" type="slidenum">
              <a:rPr lang="en-US"/>
              <a:pPr>
                <a:defRPr/>
              </a:pPr>
              <a:t>20</a:t>
            </a:fld>
            <a:endParaRPr lang="en-US"/>
          </a:p>
        </p:txBody>
      </p:sp>
      <p:pic>
        <p:nvPicPr>
          <p:cNvPr id="60419" name="Picture 5" descr="198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720138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6"/>
          <p:cNvSpPr>
            <a:spLocks noChangeArrowheads="1"/>
          </p:cNvSpPr>
          <p:nvPr/>
        </p:nvSpPr>
        <p:spPr bwMode="auto">
          <a:xfrm>
            <a:off x="914400" y="150168"/>
            <a:ext cx="75543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Oscar Gustav </a:t>
            </a:r>
            <a:r>
              <a:rPr lang="en-US" altLang="en-US" dirty="0" err="1">
                <a:solidFill>
                  <a:srgbClr val="000000"/>
                </a:solidFill>
                <a:latin typeface="Times" charset="0"/>
              </a:rPr>
              <a:t>Rejlander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, </a:t>
            </a:r>
            <a:r>
              <a:rPr lang="en-US" altLang="en-US" i="1" dirty="0">
                <a:solidFill>
                  <a:srgbClr val="000000"/>
                </a:solidFill>
                <a:latin typeface="Times" charset="0"/>
              </a:rPr>
              <a:t>Two Ways of Life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, 1857, 2” x  18”</a:t>
            </a:r>
            <a:r>
              <a:rPr lang="en-US" altLang="en-US" b="1" dirty="0">
                <a:solidFill>
                  <a:srgbClr val="000000"/>
                </a:solidFill>
                <a:latin typeface="Times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7036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70201_2980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1831975"/>
            <a:ext cx="37211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6"/>
          <p:cNvSpPr>
            <a:spLocks noChangeArrowheads="1"/>
          </p:cNvSpPr>
          <p:nvPr/>
        </p:nvSpPr>
        <p:spPr bwMode="auto">
          <a:xfrm>
            <a:off x="5040313" y="803275"/>
            <a:ext cx="376555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i="1">
                <a:solidFill>
                  <a:srgbClr val="000000"/>
                </a:solidFill>
                <a:latin typeface="Times" charset="0"/>
              </a:rPr>
              <a:t>Mrs. Herbert Duckworth</a:t>
            </a: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, 1872 </a:t>
            </a:r>
          </a:p>
        </p:txBody>
      </p:sp>
      <p:pic>
        <p:nvPicPr>
          <p:cNvPr id="61444" name="Picture 10" descr="74102_3166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90700"/>
            <a:ext cx="4360863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Rectangle 11"/>
          <p:cNvSpPr>
            <a:spLocks noChangeArrowheads="1"/>
          </p:cNvSpPr>
          <p:nvPr/>
        </p:nvSpPr>
        <p:spPr bwMode="auto">
          <a:xfrm>
            <a:off x="304800" y="1219200"/>
            <a:ext cx="281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i="1">
                <a:solidFill>
                  <a:srgbClr val="000000"/>
                </a:solidFill>
                <a:latin typeface="Times" charset="0"/>
              </a:rPr>
              <a:t>Alfred Lord Tennyson</a:t>
            </a: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, 1869</a:t>
            </a:r>
          </a:p>
        </p:txBody>
      </p:sp>
      <p:sp>
        <p:nvSpPr>
          <p:cNvPr id="61446" name="Rectangle 1"/>
          <p:cNvSpPr>
            <a:spLocks noChangeArrowheads="1"/>
          </p:cNvSpPr>
          <p:nvPr/>
        </p:nvSpPr>
        <p:spPr bwMode="auto">
          <a:xfrm>
            <a:off x="1949450" y="96838"/>
            <a:ext cx="609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JULIA MARGARET CAMERON </a:t>
            </a:r>
          </a:p>
        </p:txBody>
      </p:sp>
    </p:spTree>
    <p:extLst>
      <p:ext uri="{BB962C8B-B14F-4D97-AF65-F5344CB8AC3E}">
        <p14:creationId xmlns:p14="http://schemas.microsoft.com/office/powerpoint/2010/main" val="226728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F48A41-BA47-4B54-AD94-C479DB5C03E5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2971800" cy="1477328"/>
          </a:xfrm>
        </p:spPr>
        <p:txBody>
          <a:bodyPr/>
          <a:lstStyle/>
          <a:p>
            <a:pPr eaLnBrk="1" hangingPunct="1"/>
            <a:r>
              <a:rPr lang="en-US" altLang="en-US" sz="1800" dirty="0" smtClean="0"/>
              <a:t/>
            </a:r>
            <a:br>
              <a:rPr lang="en-US" altLang="en-US" sz="1800" dirty="0" smtClean="0"/>
            </a:br>
            <a:r>
              <a:rPr lang="en-US" altLang="en-US" sz="2400" dirty="0" smtClean="0"/>
              <a:t>Ophelia, Study no. 2, 1867. Albumen print, </a:t>
            </a:r>
            <a:br>
              <a:rPr lang="en-US" altLang="en-US" sz="2400" dirty="0" smtClean="0"/>
            </a:br>
            <a:r>
              <a:rPr lang="en-US" altLang="en-US" sz="2400" dirty="0" smtClean="0"/>
              <a:t>1' 11" x 10 2/3". </a:t>
            </a:r>
          </a:p>
        </p:txBody>
      </p:sp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0"/>
            <a:ext cx="5656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0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ChangeArrowheads="1"/>
          </p:cNvSpPr>
          <p:nvPr/>
        </p:nvSpPr>
        <p:spPr bwMode="auto">
          <a:xfrm>
            <a:off x="285750" y="609600"/>
            <a:ext cx="29638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i="1">
                <a:solidFill>
                  <a:srgbClr val="000000"/>
                </a:solidFill>
                <a:latin typeface="Times" charset="0"/>
              </a:rPr>
              <a:t>The Rosebud Garden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i="1">
                <a:solidFill>
                  <a:srgbClr val="000000"/>
                </a:solidFill>
                <a:latin typeface="Times" charset="0"/>
              </a:rPr>
              <a:t>of Girls</a:t>
            </a: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1868 </a:t>
            </a:r>
            <a:br>
              <a:rPr lang="en-US" altLang="en-US" b="1">
                <a:solidFill>
                  <a:srgbClr val="000000"/>
                </a:solidFill>
                <a:latin typeface="Times" charset="0"/>
              </a:rPr>
            </a:br>
            <a:endParaRPr lang="en-US" altLang="en-US" b="1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63491" name="Picture 8" descr="D548C258-9493-4397-B689-DDF448464B9D_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1"/>
          <a:stretch>
            <a:fillRect/>
          </a:stretch>
        </p:blipFill>
        <p:spPr bwMode="auto">
          <a:xfrm>
            <a:off x="3586163" y="228600"/>
            <a:ext cx="5557837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0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5" descr="Lady Clementina Hawarden, Unidentified young man with camera on tripod, about 1857-1861. Museum no.  PH.457:58-19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615950"/>
            <a:ext cx="4214812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2803525" y="1358900"/>
            <a:ext cx="18859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c. 1857-1861 </a:t>
            </a:r>
          </a:p>
        </p:txBody>
      </p:sp>
      <p:pic>
        <p:nvPicPr>
          <p:cNvPr id="64516" name="Picture 14" descr="Lady Clementina Hawarden, Isabella Grace,  about 1859-61. Museum no. PH.457:444-19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44863"/>
            <a:ext cx="53340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Rectangle 15"/>
          <p:cNvSpPr>
            <a:spLocks noChangeArrowheads="1"/>
          </p:cNvSpPr>
          <p:nvPr/>
        </p:nvSpPr>
        <p:spPr bwMode="auto">
          <a:xfrm>
            <a:off x="1885950" y="5281613"/>
            <a:ext cx="15779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c. 1859-61 </a:t>
            </a:r>
          </a:p>
        </p:txBody>
      </p:sp>
      <p:pic>
        <p:nvPicPr>
          <p:cNvPr id="64518" name="Picture 7" descr="view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144713"/>
            <a:ext cx="19621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Rectangle 6"/>
          <p:cNvSpPr>
            <a:spLocks noChangeArrowheads="1"/>
          </p:cNvSpPr>
          <p:nvPr/>
        </p:nvSpPr>
        <p:spPr bwMode="auto">
          <a:xfrm>
            <a:off x="209550" y="171450"/>
            <a:ext cx="4006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Lady Clementina Hawarden </a:t>
            </a:r>
          </a:p>
        </p:txBody>
      </p:sp>
    </p:spTree>
    <p:extLst>
      <p:ext uri="{BB962C8B-B14F-4D97-AF65-F5344CB8AC3E}">
        <p14:creationId xmlns:p14="http://schemas.microsoft.com/office/powerpoint/2010/main" val="6849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5" descr="Lady Clementina Hawarden, Clementina Maude, about 1862-3. Museum no PH.457:230-19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8862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6"/>
          <p:cNvSpPr>
            <a:spLocks noChangeArrowheads="1"/>
          </p:cNvSpPr>
          <p:nvPr/>
        </p:nvSpPr>
        <p:spPr bwMode="auto">
          <a:xfrm>
            <a:off x="381000" y="1125538"/>
            <a:ext cx="286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Study from Life, c. 1862-3 </a:t>
            </a:r>
          </a:p>
        </p:txBody>
      </p:sp>
      <p:pic>
        <p:nvPicPr>
          <p:cNvPr id="65540" name="Picture 7" descr="Lady Clementina Hawarden, Clementina Maude, about 1863-4. Museum no. PH.269-194719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151063"/>
            <a:ext cx="4752975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Rectangle 8"/>
          <p:cNvSpPr>
            <a:spLocks noChangeArrowheads="1"/>
          </p:cNvSpPr>
          <p:nvPr/>
        </p:nvSpPr>
        <p:spPr bwMode="auto">
          <a:xfrm>
            <a:off x="4745038" y="1492250"/>
            <a:ext cx="365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Study from Life, c.1863-64 </a:t>
            </a:r>
          </a:p>
        </p:txBody>
      </p:sp>
      <p:sp>
        <p:nvSpPr>
          <p:cNvPr id="65542" name="Rectangle 1"/>
          <p:cNvSpPr>
            <a:spLocks noChangeArrowheads="1"/>
          </p:cNvSpPr>
          <p:nvPr/>
        </p:nvSpPr>
        <p:spPr bwMode="auto">
          <a:xfrm>
            <a:off x="2741613" y="100013"/>
            <a:ext cx="4006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Lady Clementina Hawarden </a:t>
            </a:r>
          </a:p>
        </p:txBody>
      </p:sp>
    </p:spTree>
    <p:extLst>
      <p:ext uri="{BB962C8B-B14F-4D97-AF65-F5344CB8AC3E}">
        <p14:creationId xmlns:p14="http://schemas.microsoft.com/office/powerpoint/2010/main" val="12103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5" descr="Study from Life, c.18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4935538" cy="473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6"/>
          <p:cNvSpPr>
            <a:spLocks noChangeArrowheads="1"/>
          </p:cNvSpPr>
          <p:nvPr/>
        </p:nvSpPr>
        <p:spPr bwMode="auto">
          <a:xfrm>
            <a:off x="1295400" y="914400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Study from Life, c.1860 </a:t>
            </a:r>
          </a:p>
        </p:txBody>
      </p:sp>
    </p:spTree>
    <p:extLst>
      <p:ext uri="{BB962C8B-B14F-4D97-AF65-F5344CB8AC3E}">
        <p14:creationId xmlns:p14="http://schemas.microsoft.com/office/powerpoint/2010/main" val="237667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indian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8864" y="3886200"/>
            <a:ext cx="3847883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87" name="Picture 5" descr="1882 Stereocard of Egy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24000"/>
            <a:ext cx="3505200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7" descr="view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2317207" cy="283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3505200" y="457200"/>
            <a:ext cx="4419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Misc. stereoscopic </a:t>
            </a:r>
            <a:r>
              <a:rPr lang="en-US" alt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</a:rPr>
              <a:t>cards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7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4" descr="09-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22325"/>
            <a:ext cx="6551613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272534"/>
            <a:ext cx="5880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Advertisement for the Kodak camera, c. 1889.</a:t>
            </a:r>
            <a:endParaRPr lang="en-US" sz="24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Photography as Documentation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“Reportage”</a:t>
            </a:r>
          </a:p>
          <a:p>
            <a:pPr>
              <a:defRPr/>
            </a:pPr>
            <a:endParaRPr lang="en-US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>
              <a:buFontTx/>
              <a:buNone/>
              <a:defRPr/>
            </a:pPr>
            <a:endParaRPr lang="en-US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en-US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2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8200"/>
            <a:ext cx="7772400" cy="41148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3"/>
                </a:solidFill>
              </a:rPr>
              <a:t>	</a:t>
            </a:r>
          </a:p>
          <a:p>
            <a:endParaRPr lang="en-US" sz="3200" dirty="0" smtClean="0">
              <a:solidFill>
                <a:schemeClr val="accent3"/>
              </a:solidFill>
            </a:endParaRPr>
          </a:p>
          <a:p>
            <a:r>
              <a:rPr lang="en-US" sz="3200" dirty="0" smtClean="0">
                <a:solidFill>
                  <a:schemeClr val="accent3"/>
                </a:solidFill>
              </a:rPr>
              <a:t>"My greatest aim has been to advance the art of photography and to make it what I think I have, a great and truthful medium of history."</a:t>
            </a:r>
          </a:p>
          <a:p>
            <a:endParaRPr lang="en-US" sz="3200" dirty="0" smtClean="0">
              <a:solidFill>
                <a:schemeClr val="accent3"/>
              </a:solidFill>
            </a:endParaRPr>
          </a:p>
          <a:p>
            <a:r>
              <a:rPr lang="en-US" sz="3200" dirty="0" smtClean="0">
                <a:solidFill>
                  <a:schemeClr val="accent3"/>
                </a:solidFill>
              </a:rPr>
              <a:t>- Mathew B. Brady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5" descr="09-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672848"/>
            <a:ext cx="4411662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103188"/>
            <a:ext cx="4443413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Mathew </a:t>
            </a:r>
            <a:r>
              <a:rPr 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</a:rPr>
              <a:t>Brady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</a:rPr>
              <a:t>photograph</a:t>
            </a: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Arial" pitchFamily="34" charset="0"/>
              </a:rPr>
              <a:t>“</a:t>
            </a: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Freedmen on the Canal Bank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at Richmond,</a:t>
            </a:r>
            <a:r>
              <a:rPr lang="ja-JP" alt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Arial" pitchFamily="34" charset="0"/>
              </a:rPr>
              <a:t>”</a:t>
            </a: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 1865</a:t>
            </a:r>
            <a:endParaRPr lang="en-US" sz="2400" dirty="0">
              <a:solidFill>
                <a:srgbClr val="808080">
                  <a:lumMod val="20000"/>
                  <a:lumOff val="8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5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5" descr="09-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330325"/>
            <a:ext cx="4411662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103188"/>
            <a:ext cx="444341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photograph,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Arial" pitchFamily="34" charset="0"/>
              </a:rPr>
              <a:t>“</a:t>
            </a: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Freedmen on the Canal Bank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at Richmond,</a:t>
            </a:r>
            <a:r>
              <a:rPr lang="ja-JP" alt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Arial" pitchFamily="34" charset="0"/>
              </a:rPr>
              <a:t>”</a:t>
            </a: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 1865</a:t>
            </a:r>
            <a:endParaRPr lang="en-US" sz="2400" dirty="0">
              <a:solidFill>
                <a:srgbClr val="808080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70661" name="Picture 5" descr="S:\EDIT\DEPT\3225\ZLINE\Editoria\LAUREN\Author Files\MEGGS 4E\Image Bank\Final Images\Yes\Low-Res\09-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3" y="1330325"/>
            <a:ext cx="4424362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8925"/>
            <a:ext cx="23098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5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4" descr="09-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59197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81000"/>
            <a:ext cx="77724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Mathew </a:t>
            </a:r>
            <a:r>
              <a:rPr 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</a:rPr>
              <a:t>Brady or Alexander Gardner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808080">
                    <a:lumMod val="20000"/>
                    <a:lumOff val="80000"/>
                  </a:srgbClr>
                </a:solidFill>
              </a:rPr>
              <a:t> </a:t>
            </a:r>
            <a:r>
              <a:rPr lang="ja-JP" alt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Arial" pitchFamily="34" charset="0"/>
              </a:rPr>
              <a:t>“</a:t>
            </a: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Dunker Church and the Dead,</a:t>
            </a:r>
            <a:r>
              <a:rPr lang="ja-JP" altLang="en-US" sz="2400" dirty="0">
                <a:solidFill>
                  <a:srgbClr val="808080">
                    <a:lumMod val="20000"/>
                    <a:lumOff val="80000"/>
                  </a:srgbClr>
                </a:solidFill>
                <a:latin typeface="Arial" pitchFamily="34" charset="0"/>
              </a:rPr>
              <a:t>”</a:t>
            </a:r>
            <a:r>
              <a:rPr lang="en-US" altLang="ja-JP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1862</a:t>
            </a:r>
            <a:endParaRPr lang="en-US" sz="2400" dirty="0">
              <a:solidFill>
                <a:srgbClr val="808080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3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F679D7-D01D-491C-B795-77B5B8BF5D33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4495800" y="228600"/>
            <a:ext cx="4419600" cy="2308324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JOSIAH JOHNSON HAWES and </a:t>
            </a:r>
            <a:br>
              <a:rPr lang="en-US" altLang="en-US" sz="2400" dirty="0" smtClean="0"/>
            </a:br>
            <a:r>
              <a:rPr lang="en-US" altLang="en-US" sz="2400" dirty="0" smtClean="0"/>
              <a:t>ALBERT SANDS SOUTHWORTH, </a:t>
            </a:r>
            <a:br>
              <a:rPr lang="en-US" altLang="en-US" sz="2400" dirty="0" smtClean="0"/>
            </a:br>
            <a:r>
              <a:rPr lang="en-US" altLang="en-US" sz="2400" dirty="0" smtClean="0"/>
              <a:t>Early Operation under Ether, Massachusetts General Hospital, ca. 1847. Daguerreotype</a:t>
            </a:r>
            <a:r>
              <a:rPr lang="en-US" altLang="en-US" sz="1800" dirty="0" smtClean="0"/>
              <a:t>.</a:t>
            </a:r>
            <a:r>
              <a:rPr lang="en-US" altLang="en-US" dirty="0" smtClean="0"/>
              <a:t> </a:t>
            </a:r>
          </a:p>
        </p:txBody>
      </p:sp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418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446463"/>
            <a:ext cx="5494337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152400" y="4876800"/>
            <a:ext cx="3581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Garamond" pitchFamily="18" charset="0"/>
              </a:rPr>
              <a:t>TIMOTHY O’SULLIVAN,</a:t>
            </a:r>
            <a:br>
              <a:rPr lang="en-US" altLang="en-US" dirty="0">
                <a:solidFill>
                  <a:srgbClr val="000000"/>
                </a:solidFill>
                <a:latin typeface="Garamond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Garamond" pitchFamily="18" charset="0"/>
              </a:rPr>
              <a:t>A Harvest of Death, Gettysburg, Pennsylvania, July </a:t>
            </a:r>
            <a:r>
              <a:rPr lang="en-US" altLang="en-US" dirty="0" smtClean="0">
                <a:solidFill>
                  <a:srgbClr val="000000"/>
                </a:solidFill>
                <a:latin typeface="Garamond" pitchFamily="18" charset="0"/>
              </a:rPr>
              <a:t>1863, </a:t>
            </a:r>
            <a:r>
              <a:rPr lang="en-US" altLang="en-US" dirty="0">
                <a:solidFill>
                  <a:srgbClr val="000000"/>
                </a:solidFill>
                <a:latin typeface="Garamond" pitchFamily="18" charset="0"/>
              </a:rPr>
              <a:t>6 3/8" x 8 3/4". </a:t>
            </a:r>
          </a:p>
        </p:txBody>
      </p:sp>
    </p:spTree>
    <p:extLst>
      <p:ext uri="{BB962C8B-B14F-4D97-AF65-F5344CB8AC3E}">
        <p14:creationId xmlns:p14="http://schemas.microsoft.com/office/powerpoint/2010/main" val="401233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EFC08-F990-4E20-8D3A-9A8C82024322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73731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600" smtClean="0"/>
              <a:t>Art as Documentary and Scientific Tool</a:t>
            </a:r>
          </a:p>
        </p:txBody>
      </p:sp>
    </p:spTree>
    <p:extLst>
      <p:ext uri="{BB962C8B-B14F-4D97-AF65-F5344CB8AC3E}">
        <p14:creationId xmlns:p14="http://schemas.microsoft.com/office/powerpoint/2010/main" val="7421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4" descr="09-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752600"/>
            <a:ext cx="8320088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922338"/>
            <a:ext cx="84582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>
                <a:solidFill>
                  <a:srgbClr val="808080">
                    <a:lumMod val="20000"/>
                    <a:lumOff val="80000"/>
                  </a:srgbClr>
                </a:solidFill>
              </a:rPr>
              <a:t>Eadweard</a:t>
            </a: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 Muybridge, plate published in </a:t>
            </a:r>
            <a:r>
              <a:rPr lang="en-US" sz="2400" i="1" dirty="0">
                <a:solidFill>
                  <a:srgbClr val="808080">
                    <a:lumMod val="20000"/>
                    <a:lumOff val="80000"/>
                  </a:srgbClr>
                </a:solidFill>
              </a:rPr>
              <a:t>The Horse in Motion</a:t>
            </a: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</a:rPr>
              <a:t>, 1883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500" y="184150"/>
            <a:ext cx="86280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808080">
                    <a:lumMod val="20000"/>
                    <a:lumOff val="80000"/>
                  </a:srgbClr>
                </a:solidFill>
                <a:cs typeface="Arial" pitchFamily="34" charset="0"/>
              </a:rPr>
              <a:t>http://www.youtube.com/watch?v=FYKZif9ooxs</a:t>
            </a:r>
          </a:p>
        </p:txBody>
      </p:sp>
    </p:spTree>
    <p:extLst>
      <p:ext uri="{BB962C8B-B14F-4D97-AF65-F5344CB8AC3E}">
        <p14:creationId xmlns:p14="http://schemas.microsoft.com/office/powerpoint/2010/main" val="246677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42D718-7D8B-4DAD-988F-C0DE58C996DD}" type="slidenum">
              <a:rPr lang="en-US"/>
              <a:pPr>
                <a:defRPr/>
              </a:pPr>
              <a:t>37</a:t>
            </a:fld>
            <a:endParaRPr lang="en-US"/>
          </a:p>
        </p:txBody>
      </p:sp>
      <p:pic>
        <p:nvPicPr>
          <p:cNvPr id="75779" name="Picture 5" descr="File:Muybridge race horse gallop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7" y="1295400"/>
            <a:ext cx="698182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Rectangle 6"/>
          <p:cNvSpPr>
            <a:spLocks noChangeArrowheads="1"/>
          </p:cNvSpPr>
          <p:nvPr/>
        </p:nvSpPr>
        <p:spPr bwMode="auto">
          <a:xfrm>
            <a:off x="0" y="-3542"/>
            <a:ext cx="814037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>
                <a:solidFill>
                  <a:srgbClr val="000000"/>
                </a:solidFill>
                <a:latin typeface="Times" charset="0"/>
              </a:rPr>
              <a:t>Eadweard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 Muybridge, Horse Galloping (</a:t>
            </a:r>
            <a:r>
              <a:rPr lang="en-US" altLang="en-US" i="1" dirty="0">
                <a:solidFill>
                  <a:srgbClr val="000000"/>
                </a:solidFill>
                <a:latin typeface="Times" charset="0"/>
              </a:rPr>
              <a:t>The Horse in Motion</a:t>
            </a:r>
            <a:r>
              <a:rPr lang="en-US" altLang="en-US" b="1" dirty="0">
                <a:solidFill>
                  <a:srgbClr val="000000"/>
                </a:solidFill>
                <a:latin typeface="Times" charset="0"/>
              </a:rPr>
              <a:t> 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), </a:t>
            </a:r>
            <a:endParaRPr lang="en-US" altLang="en-US" dirty="0" smtClean="0">
              <a:solidFill>
                <a:srgbClr val="000000"/>
              </a:solidFill>
              <a:latin typeface="Times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00"/>
                </a:solidFill>
                <a:latin typeface="Times" charset="0"/>
              </a:rPr>
              <a:t>1878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, 9 x 12”, </a:t>
            </a:r>
            <a:r>
              <a:rPr lang="en-US" altLang="en-US" dirty="0" err="1">
                <a:solidFill>
                  <a:srgbClr val="000000"/>
                </a:solidFill>
                <a:latin typeface="Times" charset="0"/>
              </a:rPr>
              <a:t>Calotype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 print</a:t>
            </a:r>
            <a:r>
              <a:rPr lang="en-US" altLang="en-US" b="1" dirty="0">
                <a:solidFill>
                  <a:srgbClr val="000000"/>
                </a:solidFill>
                <a:latin typeface="Times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2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CF724-700F-4409-AA7F-F7D97342812E}" type="slidenum">
              <a:rPr lang="en-US"/>
              <a:pPr>
                <a:defRPr/>
              </a:pPr>
              <a:t>38</a:t>
            </a:fld>
            <a:endParaRPr lang="en-US"/>
          </a:p>
        </p:txBody>
      </p:sp>
      <p:pic>
        <p:nvPicPr>
          <p:cNvPr id="76803" name="Picture 2" descr="i_2_16_b"/>
          <p:cNvPicPr>
            <a:picLocks noChangeAspect="1" noChangeArrowheads="1"/>
          </p:cNvPicPr>
          <p:nvPr/>
        </p:nvPicPr>
        <p:blipFill>
          <a:blip r:embed="rId2">
            <a:lum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347345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Rectangle 3"/>
          <p:cNvSpPr>
            <a:spLocks noChangeArrowheads="1"/>
          </p:cNvSpPr>
          <p:nvPr/>
        </p:nvSpPr>
        <p:spPr bwMode="auto">
          <a:xfrm>
            <a:off x="4343400" y="1050925"/>
            <a:ext cx="39624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rgbClr val="000000"/>
                </a:solidFill>
                <a:latin typeface="Times" charset="0"/>
              </a:rPr>
              <a:t>ELECTRONIC TIMING DEVICE USED BY MUYBRIDGE AT UNIVERSITY OF PENNSYLVANIA FOR </a:t>
            </a:r>
            <a:r>
              <a:rPr lang="en-US" altLang="en-US" sz="1800" b="1" i="1">
                <a:solidFill>
                  <a:srgbClr val="000000"/>
                </a:solidFill>
                <a:latin typeface="Times" charset="0"/>
              </a:rPr>
              <a:t>ANIMAL LOCOMOTION</a:t>
            </a:r>
            <a:r>
              <a:rPr lang="en-US" altLang="en-US" sz="1800" b="1">
                <a:solidFill>
                  <a:srgbClr val="000000"/>
                </a:solidFill>
                <a:latin typeface="Times" charset="0"/>
              </a:rPr>
              <a:t> </a:t>
            </a:r>
            <a:br>
              <a:rPr lang="en-US" altLang="en-US" sz="1800" b="1">
                <a:solidFill>
                  <a:srgbClr val="000000"/>
                </a:solidFill>
                <a:latin typeface="Times" charset="0"/>
              </a:rPr>
            </a:br>
            <a:r>
              <a:rPr lang="en-US" altLang="en-US" sz="1800" b="1">
                <a:solidFill>
                  <a:srgbClr val="000000"/>
                </a:solidFill>
                <a:latin typeface="Times" charset="0"/>
              </a:rPr>
              <a:t>(FRONT AND REAR VIEW)</a:t>
            </a: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357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D4865-DE19-4062-BC05-027A852CB581}" type="slidenum">
              <a:rPr lang="en-US"/>
              <a:pPr>
                <a:defRPr/>
              </a:pPr>
              <a:t>39</a:t>
            </a:fld>
            <a:endParaRPr lang="en-US"/>
          </a:p>
        </p:txBody>
      </p:sp>
      <p:pic>
        <p:nvPicPr>
          <p:cNvPr id="77827" name="Picture 5" descr="i_5_53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6508750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7" descr="i_5_55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538538"/>
            <a:ext cx="5256213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48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80BE7-0E98-4D6B-ABC2-F226ED91AE70}" type="slidenum">
              <a:rPr lang="en-US"/>
              <a:pPr>
                <a:defRPr/>
              </a:pPr>
              <a:t>40</a:t>
            </a:fld>
            <a:endParaRPr lang="en-US"/>
          </a:p>
        </p:txBody>
      </p:sp>
      <p:pic>
        <p:nvPicPr>
          <p:cNvPr id="78851" name="Picture 5" descr="i_2_17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862513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 Box 6"/>
          <p:cNvSpPr txBox="1">
            <a:spLocks noChangeArrowheads="1"/>
          </p:cNvSpPr>
          <p:nvPr/>
        </p:nvSpPr>
        <p:spPr bwMode="auto">
          <a:xfrm>
            <a:off x="5105400" y="381000"/>
            <a:ext cx="3810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  <a:latin typeface="Times" charset="0"/>
              </a:rPr>
              <a:t>MOTION STUDY TAKEN WITH MAREY-WHEEL CAMERA,</a:t>
            </a:r>
            <a:br>
              <a:rPr lang="en-US" altLang="en-US" sz="1800">
                <a:solidFill>
                  <a:srgbClr val="000000"/>
                </a:solidFill>
                <a:latin typeface="Times" charset="0"/>
              </a:rPr>
            </a:br>
            <a:r>
              <a:rPr lang="en-US" altLang="en-US" sz="1800">
                <a:solidFill>
                  <a:srgbClr val="000000"/>
                </a:solidFill>
                <a:latin typeface="Times" charset="0"/>
              </a:rPr>
              <a:t>BY THOMAS EAKINS</a:t>
            </a:r>
            <a:r>
              <a:rPr lang="en-US" altLang="en-US" b="1">
                <a:solidFill>
                  <a:srgbClr val="000000"/>
                </a:solidFill>
                <a:latin typeface="Times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545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85542"/>
            <a:ext cx="6400800" cy="1752600"/>
          </a:xfrm>
        </p:spPr>
        <p:txBody>
          <a:bodyPr/>
          <a:lstStyle/>
          <a:p>
            <a:r>
              <a:rPr lang="en-US" dirty="0" smtClean="0"/>
              <a:t>Videos used in class: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BE55E-A26D-405C-A3AB-D1834D401EB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200" y="2057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http://www.hrc.utexas.edu/exhibitions/permanent/firstphotograph/process/#top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19600"/>
            <a:ext cx="8724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77184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itle">
  <a:themeElements>
    <a:clrScheme name="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Custom 1">
      <a:dk1>
        <a:srgbClr val="5F5F5F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00000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AAAAA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458</Words>
  <Application>Microsoft Office PowerPoint</Application>
  <PresentationFormat>On-screen Show (4:3)</PresentationFormat>
  <Paragraphs>100</Paragraphs>
  <Slides>41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1_title</vt:lpstr>
      <vt:lpstr>Office Theme</vt:lpstr>
      <vt:lpstr>1_Default Design</vt:lpstr>
      <vt:lpstr> Photography                                                  “writing with light”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9-40</vt:lpstr>
      <vt:lpstr>9-26B</vt:lpstr>
      <vt:lpstr>PowerPoint Presentation</vt:lpstr>
      <vt:lpstr>PowerPoint Presentation</vt:lpstr>
      <vt:lpstr>PowerPoint Presentation</vt:lpstr>
      <vt:lpstr>PowerPoint Presentation</vt:lpstr>
      <vt:lpstr>NADAR,  Eugène Delacroix, ca. 1855. </vt:lpstr>
      <vt:lpstr>Nadar, Sarah Bernhardt, Gelatin silver print 8 5/16 x 6 3/8 in., 1859</vt:lpstr>
      <vt:lpstr>lHonoré Daumier, lithograph, 1862  “Nadar elevating Photography  to the height of Art.” </vt:lpstr>
      <vt:lpstr>Photography as Art</vt:lpstr>
      <vt:lpstr>EUGÈNE DURIEU and EUGÈNE DELACROIX,  ca. 1854. Albumen print,  7 5/ 16” x 5 1/8”. </vt:lpstr>
      <vt:lpstr>PowerPoint Presentation</vt:lpstr>
      <vt:lpstr>PowerPoint Presentation</vt:lpstr>
      <vt:lpstr> Ophelia, Study no. 2, 1867. Albumen print,  1' 11" x 10 2/3".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JOSIAH JOHNSON HAWES and  ALBERT SANDS SOUTHWORTH,  Early Operation under Ether, Massachusetts General Hospital, ca. 1847. Daguerreotype.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Nadar Gelatin silver print 8 5/16 x 6 3/8 in.</dc:title>
  <dc:creator>Charlie Bear</dc:creator>
  <cp:lastModifiedBy>Charlie Bear</cp:lastModifiedBy>
  <cp:revision>19</cp:revision>
  <dcterms:created xsi:type="dcterms:W3CDTF">2014-02-05T21:02:39Z</dcterms:created>
  <dcterms:modified xsi:type="dcterms:W3CDTF">2014-02-08T02:50:27Z</dcterms:modified>
</cp:coreProperties>
</file>