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3" r:id="rId3"/>
    <p:sldId id="276" r:id="rId4"/>
    <p:sldId id="305" r:id="rId5"/>
    <p:sldId id="296" r:id="rId6"/>
    <p:sldId id="298" r:id="rId7"/>
    <p:sldId id="311" r:id="rId8"/>
    <p:sldId id="339" r:id="rId9"/>
    <p:sldId id="341" r:id="rId10"/>
    <p:sldId id="342" r:id="rId11"/>
    <p:sldId id="366" r:id="rId12"/>
    <p:sldId id="367" r:id="rId13"/>
    <p:sldId id="369" r:id="rId14"/>
    <p:sldId id="365" r:id="rId15"/>
    <p:sldId id="368" r:id="rId16"/>
    <p:sldId id="371" r:id="rId17"/>
    <p:sldId id="362" r:id="rId18"/>
    <p:sldId id="372" r:id="rId19"/>
    <p:sldId id="373" r:id="rId20"/>
    <p:sldId id="374" r:id="rId21"/>
    <p:sldId id="375" r:id="rId22"/>
    <p:sldId id="376" r:id="rId23"/>
    <p:sldId id="378" r:id="rId24"/>
    <p:sldId id="364" r:id="rId25"/>
    <p:sldId id="363" r:id="rId26"/>
    <p:sldId id="292" r:id="rId27"/>
    <p:sldId id="360" r:id="rId28"/>
    <p:sldId id="359" r:id="rId29"/>
    <p:sldId id="304" r:id="rId30"/>
    <p:sldId id="358" r:id="rId31"/>
    <p:sldId id="307" r:id="rId32"/>
    <p:sldId id="357" r:id="rId33"/>
    <p:sldId id="309" r:id="rId34"/>
    <p:sldId id="30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9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99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8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9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2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7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8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6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0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3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33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52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81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70167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1143000"/>
            <a:ext cx="6400800" cy="1752600"/>
          </a:xfrm>
          <a:prstGeom prst="rect">
            <a:avLst/>
          </a:prstGeom>
          <a:noFill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32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A4297-6BEC-408A-8CC8-03D51DB4C33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757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0CDB6-4D2B-413A-A191-A2D108981C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233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3C848-BEBE-4C34-A20D-15D142E8A4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050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7EA6A-8131-44C0-B1BF-A0836C03898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7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F9136-1F6A-4EE1-8E55-059BD0D574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208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4B045-B265-4611-A1C3-2CBDD464BE7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531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895B0-9F75-4D19-9876-F1CFEFA2349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295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9ABB1-6E51-42B1-9AF0-EB7936DBB83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423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34265-EE66-4D89-9A08-6621553099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437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5B633-2F6F-4EA3-9D5C-AC53F5F8D2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12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600200"/>
            <a:ext cx="21717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600200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10F07-248B-45AC-9A57-A1C07FFD295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941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400"/>
            <a:ext cx="7772400" cy="304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69FCF-148C-4453-AF1F-863A394320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47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0465A-EA9B-414D-A458-7C14D2BC30EA}" type="datetimeFigureOut">
              <a:rPr lang="en-US" smtClean="0"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034CA-689B-488B-A68D-D9E2C9C9D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615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5486400"/>
            <a:ext cx="7772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400" b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" charset="0"/>
              <a:ea typeface="ＭＳ Ｐゴシック" pitchFamily="64" charset="-128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400" b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" charset="0"/>
              <a:ea typeface="ＭＳ Ｐゴシック" pitchFamily="64" charset="-128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400" b="0">
                <a:latin typeface="Garamond" pitchFamily="18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86946E8-94E2-4653-AB9A-BA383B55811A}" type="slidenum">
              <a:rPr lang="en-US">
                <a:solidFill>
                  <a:srgbClr val="000000"/>
                </a:solidFill>
                <a:ea typeface="ＭＳ Ｐゴシック" pitchFamily="6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620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+mj-lt"/>
          <a:ea typeface="ＭＳ Ｐゴシック" pitchFamily="6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  <a:ea typeface="ＭＳ Ｐゴシック" pitchFamily="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  <a:ea typeface="ＭＳ Ｐゴシック" pitchFamily="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  <a:ea typeface="ＭＳ Ｐゴシック" pitchFamily="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  <a:ea typeface="ＭＳ Ｐゴシック" pitchFamily="6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ＭＳ Ｐゴシック" pitchFamily="6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ＭＳ Ｐゴシック" pitchFamily="6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ＭＳ Ｐゴシック" pitchFamily="6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ＭＳ Ｐゴシック" pitchFamily="6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ＭＳ Ｐゴシック" pitchFamily="6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abm-enterprises.net/art_gallery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762000"/>
            <a:ext cx="7772400" cy="1470025"/>
          </a:xfrm>
        </p:spPr>
        <p:txBody>
          <a:bodyPr/>
          <a:lstStyle/>
          <a:p>
            <a:r>
              <a:rPr lang="en-US" dirty="0" smtClean="0"/>
              <a:t>Realism</a:t>
            </a:r>
            <a:br>
              <a:rPr lang="en-US" dirty="0" smtClean="0"/>
            </a:br>
            <a:r>
              <a:rPr lang="en-US" dirty="0" smtClean="0"/>
              <a:t>1830s-1880s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57550"/>
            <a:ext cx="5889625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120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90500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social and artistic commentary (Realism)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993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ABBB1213-BEC6-4F6D-B15E-EF8191022BB1}" type="slidenum">
              <a:rPr lang="en-US" altLang="en-US" sz="1400" b="0" smtClean="0">
                <a:solidFill>
                  <a:srgbClr val="000000"/>
                </a:solidFill>
                <a:latin typeface="Garamond" pitchFamily="18" charset="0"/>
              </a:rPr>
              <a:pPr/>
              <a:t>3</a:t>
            </a:fld>
            <a:endParaRPr lang="en-US" altLang="en-US" sz="1400" b="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57943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en-US" altLang="en-US" sz="4000" smtClean="0"/>
              <a:t>Realism</a:t>
            </a:r>
            <a:endParaRPr lang="en-US" altLang="en-US" sz="1200" smtClean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23083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buFontTx/>
              <a:buChar char="•"/>
            </a:pPr>
            <a:r>
              <a:rPr lang="en-US" altLang="en-US" sz="2400" dirty="0" smtClean="0">
                <a:cs typeface="Times New Roman" pitchFamily="64" charset="0"/>
              </a:rPr>
              <a:t>Realist art brought changes in form, style, a</a:t>
            </a:r>
            <a:r>
              <a:rPr lang="en-US" altLang="en-US" sz="2400" dirty="0" smtClean="0"/>
              <a:t>nd content:</a:t>
            </a:r>
          </a:p>
          <a:p>
            <a:pPr eaLnBrk="1" hangingPunct="1">
              <a:buFontTx/>
              <a:buChar char="•"/>
            </a:pPr>
            <a:endParaRPr lang="en-US" altLang="en-US" sz="2400" dirty="0"/>
          </a:p>
          <a:p>
            <a:pPr eaLnBrk="1" hangingPunct="1">
              <a:buFontTx/>
              <a:buChar char="•"/>
            </a:pPr>
            <a:r>
              <a:rPr lang="en-US" altLang="en-US" sz="2400" dirty="0"/>
              <a:t>S</a:t>
            </a:r>
            <a:r>
              <a:rPr lang="en-US" altLang="en-US" sz="2400" dirty="0" smtClean="0"/>
              <a:t>ocial commentary, occasionally shocking subject matter</a:t>
            </a:r>
          </a:p>
          <a:p>
            <a:pPr eaLnBrk="1" hangingPunct="1"/>
            <a:r>
              <a:rPr lang="en-US" altLang="en-US" sz="2400" dirty="0" smtClean="0"/>
              <a:t>	 </a:t>
            </a:r>
          </a:p>
          <a:p>
            <a:pPr eaLnBrk="1" hangingPunct="1">
              <a:buFontTx/>
              <a:buChar char="•"/>
            </a:pPr>
            <a:r>
              <a:rPr lang="en-US" altLang="en-US" sz="2400" dirty="0" smtClean="0"/>
              <a:t>It was important to “be of one’s time”</a:t>
            </a:r>
          </a:p>
          <a:p>
            <a:pPr eaLnBrk="1" hangingPunct="1">
              <a:buFontTx/>
              <a:buChar char="•"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04168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7A9289C0-14F9-44E8-AF26-485CBFD4F67E}" type="slidenum">
              <a:rPr lang="en-US" altLang="en-US" sz="1400" b="0" smtClean="0">
                <a:latin typeface="Garamond" pitchFamily="18" charset="0"/>
              </a:rPr>
              <a:pPr/>
              <a:t>4</a:t>
            </a:fld>
            <a:endParaRPr lang="en-US" altLang="en-US" sz="1400" b="0" smtClean="0">
              <a:latin typeface="Garamond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686800" cy="461665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ÉDOUARD MANET, Olympia, 1863-5. Oil on canvas, 4’ 3” x 6’ 3”.  </a:t>
            </a: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400"/>
            <a:ext cx="9144000" cy="619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17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736D2B75-BE53-4E7E-AE99-3F3F305C571E}" type="slidenum">
              <a:rPr lang="en-US" altLang="en-US" sz="1400" b="0" smtClean="0">
                <a:latin typeface="Garamond" pitchFamily="18" charset="0"/>
              </a:rPr>
              <a:pPr/>
              <a:t>5</a:t>
            </a:fld>
            <a:endParaRPr lang="en-US" altLang="en-US" sz="1400" b="0" smtClean="0">
              <a:latin typeface="Garamond" pitchFamily="18" charset="0"/>
            </a:endParaRPr>
          </a:p>
        </p:txBody>
      </p:sp>
      <p:pic>
        <p:nvPicPr>
          <p:cNvPr id="31747" name="Picture 2" descr="Venus of Urbino,  Tiziano, 153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05225"/>
            <a:ext cx="4424363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4">
            <a:lum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" y="28029"/>
            <a:ext cx="5302250" cy="359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5791200" y="838200"/>
            <a:ext cx="2743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pPr eaLnBrk="1" hangingPunct="1"/>
            <a:r>
              <a:rPr lang="en-US" altLang="en-US" sz="2400" b="0" dirty="0">
                <a:solidFill>
                  <a:schemeClr val="tx2"/>
                </a:solidFill>
                <a:latin typeface="Calibri" panose="020F0502020204030204" pitchFamily="34" charset="0"/>
              </a:rPr>
              <a:t>ÉDOUARD MANET, Olympia, </a:t>
            </a:r>
            <a:r>
              <a:rPr lang="en-US" altLang="en-US" sz="2400" b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1865. </a:t>
            </a:r>
          </a:p>
          <a:p>
            <a:pPr eaLnBrk="1" hangingPunct="1"/>
            <a:r>
              <a:rPr lang="en-US" altLang="en-US" sz="2400" b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Oil </a:t>
            </a:r>
            <a:r>
              <a:rPr lang="en-US" altLang="en-US" sz="2400" b="0" dirty="0">
                <a:solidFill>
                  <a:schemeClr val="tx2"/>
                </a:solidFill>
                <a:latin typeface="Calibri" panose="020F0502020204030204" pitchFamily="34" charset="0"/>
              </a:rPr>
              <a:t>on canvas, </a:t>
            </a:r>
            <a:endParaRPr lang="en-US" altLang="en-US" sz="2400" b="0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n-US" altLang="en-US" sz="2400" b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4</a:t>
            </a:r>
            <a:r>
              <a:rPr lang="en-US" altLang="en-US" sz="2400" b="0" dirty="0">
                <a:solidFill>
                  <a:schemeClr val="tx2"/>
                </a:solidFill>
                <a:latin typeface="Calibri" panose="020F0502020204030204" pitchFamily="34" charset="0"/>
              </a:rPr>
              <a:t>’ 3” x 6’ 3”.  </a:t>
            </a:r>
          </a:p>
        </p:txBody>
      </p:sp>
      <p:sp>
        <p:nvSpPr>
          <p:cNvPr id="2" name="Rectangle 1"/>
          <p:cNvSpPr/>
          <p:nvPr/>
        </p:nvSpPr>
        <p:spPr>
          <a:xfrm>
            <a:off x="4876800" y="470642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0" dirty="0" smtClean="0">
                <a:latin typeface="Calibri" panose="020F0502020204030204" pitchFamily="34" charset="0"/>
              </a:rPr>
              <a:t>TITIAN, </a:t>
            </a:r>
          </a:p>
          <a:p>
            <a:r>
              <a:rPr lang="en-US" sz="2400" b="0" dirty="0" smtClean="0">
                <a:latin typeface="Calibri" panose="020F0502020204030204" pitchFamily="34" charset="0"/>
              </a:rPr>
              <a:t>Venus of </a:t>
            </a:r>
            <a:r>
              <a:rPr lang="en-US" sz="2400" b="0" dirty="0" err="1" smtClean="0">
                <a:latin typeface="Calibri" panose="020F0502020204030204" pitchFamily="34" charset="0"/>
              </a:rPr>
              <a:t>Urbino</a:t>
            </a:r>
            <a:r>
              <a:rPr lang="en-US" sz="2400" b="0" dirty="0" smtClean="0">
                <a:latin typeface="Calibri" panose="020F0502020204030204" pitchFamily="34" charset="0"/>
              </a:rPr>
              <a:t>, 1538</a:t>
            </a:r>
            <a:endParaRPr lang="en-US" sz="2400" b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12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1536174"/>
            <a:ext cx="746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prstClr val="white"/>
                </a:solidFill>
                <a:cs typeface="Times New Roman" pitchFamily="64" charset="0"/>
              </a:rPr>
              <a:t>Was “Realism” the beginning of “Modern Art”?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prstClr val="white"/>
                </a:solidFill>
                <a:cs typeface="Times New Roman" pitchFamily="64" charset="0"/>
              </a:rPr>
              <a:t>	changing </a:t>
            </a:r>
            <a:r>
              <a:rPr lang="en-US" altLang="en-US" sz="2400" i="1" dirty="0">
                <a:solidFill>
                  <a:prstClr val="white"/>
                </a:solidFill>
                <a:cs typeface="Times New Roman" pitchFamily="64" charset="0"/>
              </a:rPr>
              <a:t>role of the artist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prstClr val="white"/>
                </a:solidFill>
                <a:cs typeface="Times New Roman" pitchFamily="64" charset="0"/>
              </a:rPr>
              <a:t>	subjective selection of subject matter (rejection of 	academic art)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prstClr val="white"/>
                </a:solidFill>
                <a:cs typeface="Times New Roman" pitchFamily="64" charset="0"/>
              </a:rPr>
              <a:t>  </a:t>
            </a:r>
            <a:r>
              <a:rPr lang="en-US" altLang="en-US" sz="2400" dirty="0" smtClean="0">
                <a:solidFill>
                  <a:prstClr val="white"/>
                </a:solidFill>
                <a:cs typeface="Times New Roman" pitchFamily="64" charset="0"/>
              </a:rPr>
              <a:t>  calling </a:t>
            </a:r>
            <a:r>
              <a:rPr lang="en-US" altLang="en-US" sz="2400" dirty="0">
                <a:solidFill>
                  <a:prstClr val="white"/>
                </a:solidFill>
                <a:cs typeface="Times New Roman" pitchFamily="64" charset="0"/>
              </a:rPr>
              <a:t>attention to the “facts” of painting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prstClr val="white"/>
                </a:solidFill>
                <a:cs typeface="Times New Roman" pitchFamily="64" charset="0"/>
              </a:rPr>
              <a:t>  </a:t>
            </a:r>
            <a:r>
              <a:rPr lang="en-US" altLang="en-US" sz="2400" dirty="0" smtClean="0">
                <a:solidFill>
                  <a:prstClr val="white"/>
                </a:solidFill>
                <a:cs typeface="Times New Roman" pitchFamily="64" charset="0"/>
              </a:rPr>
              <a:t>  the </a:t>
            </a:r>
            <a:r>
              <a:rPr lang="en-US" altLang="en-US" sz="2400" dirty="0">
                <a:solidFill>
                  <a:prstClr val="white"/>
                </a:solidFill>
                <a:cs typeface="Times New Roman" pitchFamily="64" charset="0"/>
              </a:rPr>
              <a:t>rejection of Renaissance illusionistic space</a:t>
            </a:r>
          </a:p>
        </p:txBody>
      </p:sp>
    </p:spTree>
    <p:extLst>
      <p:ext uri="{BB962C8B-B14F-4D97-AF65-F5344CB8AC3E}">
        <p14:creationId xmlns:p14="http://schemas.microsoft.com/office/powerpoint/2010/main" val="2204879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5FC2E1B4-91F8-401C-BD4F-97D328664FAD}" type="slidenum">
              <a:rPr lang="en-US" altLang="en-US" sz="1400" b="0" smtClean="0">
                <a:latin typeface="Garamond" pitchFamily="18" charset="0"/>
              </a:rPr>
              <a:pPr/>
              <a:t>7</a:t>
            </a:fld>
            <a:endParaRPr lang="en-US" altLang="en-US" sz="1400" b="0" smtClean="0">
              <a:latin typeface="Garamond" pitchFamily="18" charset="0"/>
            </a:endParaRP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2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" y="0"/>
            <a:ext cx="5356225" cy="363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69585" y="46482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Alexandre </a:t>
            </a:r>
            <a:r>
              <a:rPr lang="en-US" sz="2400" dirty="0" err="1"/>
              <a:t>Cabanel</a:t>
            </a:r>
            <a:r>
              <a:rPr lang="en-US" sz="2400" dirty="0"/>
              <a:t> </a:t>
            </a:r>
            <a:r>
              <a:rPr lang="en-US" sz="2400" dirty="0" smtClean="0"/>
              <a:t>,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Birth of </a:t>
            </a:r>
            <a:r>
              <a:rPr lang="en-US" sz="2400" dirty="0" smtClean="0"/>
              <a:t>Venus, 1863</a:t>
            </a:r>
            <a:endParaRPr lang="en-US" sz="24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3749040"/>
            <a:ext cx="5366890" cy="310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37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61F29311-3CA3-488C-97A9-D3396FF258F5}" type="slidenum">
              <a:rPr lang="en-US" altLang="en-US" sz="1400" b="0" smtClean="0">
                <a:latin typeface="Garamond" pitchFamily="18" charset="0"/>
              </a:rPr>
              <a:pPr/>
              <a:t>8</a:t>
            </a:fld>
            <a:endParaRPr lang="en-US" altLang="en-US" sz="1400" b="0" smtClean="0">
              <a:latin typeface="Garamond" pitchFamily="18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9448800" cy="64135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altLang="en-US" sz="2400" dirty="0" smtClean="0"/>
              <a:t>ÉDOUARD MANET, Le </a:t>
            </a:r>
            <a:r>
              <a:rPr lang="en-US" altLang="en-US" sz="2400" dirty="0" err="1" smtClean="0"/>
              <a:t>Déjeuner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sur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l’herbe</a:t>
            </a:r>
            <a:r>
              <a:rPr lang="en-US" altLang="en-US" sz="2400" dirty="0" smtClean="0"/>
              <a:t> (Luncheon on the Grass), </a:t>
            </a:r>
            <a:br>
              <a:rPr lang="en-US" altLang="en-US" sz="2400" dirty="0" smtClean="0"/>
            </a:br>
            <a:r>
              <a:rPr lang="en-US" altLang="en-US" sz="2400" dirty="0" smtClean="0"/>
              <a:t>1863, Oil on canvas, approx. 7’ x 8’ 10”. 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22876"/>
            <a:ext cx="7406640" cy="5835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0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31A9E092-B301-468A-9CE6-0C83CA9912C0}" type="slidenum">
              <a:rPr lang="en-US" altLang="en-US" sz="1400" b="0" smtClean="0">
                <a:latin typeface="Garamond" pitchFamily="18" charset="0"/>
              </a:rPr>
              <a:pPr/>
              <a:t>9</a:t>
            </a:fld>
            <a:endParaRPr lang="en-US" altLang="en-US" sz="1400" b="0" smtClean="0">
              <a:latin typeface="Garamond" pitchFamily="18" charset="0"/>
            </a:endParaRPr>
          </a:p>
        </p:txBody>
      </p:sp>
      <p:pic>
        <p:nvPicPr>
          <p:cNvPr id="36867" name="Picture 2" descr="pastoral-conce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938" y="3255963"/>
            <a:ext cx="4818062" cy="360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97400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0" y="4977002"/>
            <a:ext cx="30873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r>
              <a:rPr lang="en-US" altLang="en-US" sz="2400" b="0" dirty="0"/>
              <a:t>Titian (and Giorgione?)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2400" b="0" i="1" dirty="0"/>
              <a:t>Pastoral </a:t>
            </a:r>
            <a:r>
              <a:rPr lang="en-US" altLang="en-US" sz="2400" b="0" i="1" dirty="0" smtClean="0"/>
              <a:t>Concert</a:t>
            </a:r>
            <a:r>
              <a:rPr lang="en-US" altLang="en-US" sz="2400" b="0" dirty="0" smtClean="0"/>
              <a:t>,</a:t>
            </a:r>
            <a:endParaRPr lang="en-US" altLang="en-US" sz="2400" b="0" dirty="0"/>
          </a:p>
          <a:p>
            <a:r>
              <a:rPr lang="en-US" altLang="en-US" sz="2400" b="0" dirty="0"/>
              <a:t>c. 1510</a:t>
            </a:r>
            <a:br>
              <a:rPr lang="en-US" altLang="en-US" sz="2400" b="0" dirty="0"/>
            </a:br>
            <a:endParaRPr lang="en-US" alt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54538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1" y="1175712"/>
            <a:ext cx="6783183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0521" y="5869632"/>
            <a:ext cx="5591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Candidates for Admission to the Paris Salon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2" y="133032"/>
            <a:ext cx="43592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7745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" y="1918395"/>
            <a:ext cx="4509369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" y="53340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Daumier</a:t>
            </a:r>
            <a:r>
              <a:rPr lang="en-US" sz="2400" dirty="0"/>
              <a:t>,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Triumphal </a:t>
            </a:r>
            <a:r>
              <a:rPr lang="en-US" sz="2400" dirty="0" smtClean="0"/>
              <a:t>March, 1855</a:t>
            </a:r>
            <a:endParaRPr lang="en-US" dirty="0"/>
          </a:p>
          <a:p>
            <a:endParaRPr lang="en-US" dirty="0"/>
          </a:p>
          <a:p>
            <a:r>
              <a:rPr lang="en-US" dirty="0"/>
              <a:t>   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660" y="1918395"/>
            <a:ext cx="459754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22660" y="871805"/>
            <a:ext cx="2065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Funeral </a:t>
            </a:r>
            <a:r>
              <a:rPr lang="en-US" sz="2400" dirty="0"/>
              <a:t>March </a:t>
            </a:r>
          </a:p>
        </p:txBody>
      </p:sp>
    </p:spTree>
    <p:extLst>
      <p:ext uri="{BB962C8B-B14F-4D97-AF65-F5344CB8AC3E}">
        <p14:creationId xmlns:p14="http://schemas.microsoft.com/office/powerpoint/2010/main" val="924582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50167"/>
            <a:ext cx="4588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The National Academy Jury of 1907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" y="838200"/>
            <a:ext cx="778933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506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33600"/>
            <a:ext cx="223837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48400" y="1143000"/>
            <a:ext cx="4090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James Whistler</a:t>
            </a:r>
            <a:endParaRPr lang="en-US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60960"/>
            <a:ext cx="5524563" cy="429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441" y="4511040"/>
            <a:ext cx="2786255" cy="219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0390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2211" y="3048000"/>
            <a:ext cx="774541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Artists creating increasingly on speculation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</a:t>
            </a:r>
            <a:r>
              <a:rPr lang="en-US" sz="2400" dirty="0" smtClean="0"/>
              <a:t>ealers as </a:t>
            </a:r>
            <a:r>
              <a:rPr lang="en-US" sz="2400" dirty="0"/>
              <a:t>the </a:t>
            </a:r>
            <a:r>
              <a:rPr lang="en-US" sz="2400" dirty="0" smtClean="0"/>
              <a:t>entrepreneurs/publicists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</a:t>
            </a:r>
            <a:r>
              <a:rPr lang="en-US" sz="2400" dirty="0" smtClean="0"/>
              <a:t>ritics </a:t>
            </a:r>
            <a:r>
              <a:rPr lang="en-US" sz="2400" dirty="0"/>
              <a:t>as the publicists and theoreticians for the new </a:t>
            </a:r>
            <a:r>
              <a:rPr lang="en-US" sz="2400" dirty="0" smtClean="0"/>
              <a:t>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 free market system 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59112" y="1524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new “system”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9600" y="1028283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</a:t>
            </a:r>
            <a:r>
              <a:rPr lang="en-US" sz="2400" dirty="0"/>
              <a:t>Academy and the state were once </a:t>
            </a:r>
            <a:r>
              <a:rPr lang="en-US" sz="2400" dirty="0" smtClean="0"/>
              <a:t>patrons, arbiters </a:t>
            </a:r>
            <a:r>
              <a:rPr lang="en-US" sz="2400" dirty="0"/>
              <a:t>of taste, </a:t>
            </a:r>
            <a:r>
              <a:rPr lang="en-US" sz="2400" dirty="0" smtClean="0"/>
              <a:t>educators </a:t>
            </a:r>
            <a:r>
              <a:rPr lang="en-US" sz="2400" dirty="0"/>
              <a:t>of </a:t>
            </a:r>
            <a:r>
              <a:rPr lang="en-US" sz="2400" dirty="0" smtClean="0"/>
              <a:t>young artists, </a:t>
            </a:r>
            <a:r>
              <a:rPr lang="en-US" sz="2400" dirty="0"/>
              <a:t>and publicists.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83280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8206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9200"/>
            <a:ext cx="657344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95400" y="22458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Salon of 1852, large north gallery </a:t>
            </a:r>
            <a:endParaRPr lang="en-US" sz="2400" dirty="0" smtClean="0"/>
          </a:p>
          <a:p>
            <a:r>
              <a:rPr lang="en-US" sz="2400" dirty="0" smtClean="0"/>
              <a:t>(center: </a:t>
            </a:r>
            <a:r>
              <a:rPr lang="en-US" sz="2400" dirty="0"/>
              <a:t>"The Village Girls" by Gustave </a:t>
            </a:r>
            <a:r>
              <a:rPr lang="en-US" sz="2400" dirty="0" smtClean="0"/>
              <a:t>Courbet)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0330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A64C9497-FA17-4129-ACAA-E0FD0AF112F2}" type="slidenum">
              <a:rPr lang="en-US" altLang="en-US" sz="1400" b="0" smtClean="0">
                <a:solidFill>
                  <a:prstClr val="white"/>
                </a:solidFill>
                <a:latin typeface="Garamond" pitchFamily="18" charset="0"/>
              </a:rPr>
              <a:pPr/>
              <a:t>16</a:t>
            </a:fld>
            <a:endParaRPr lang="en-US" altLang="en-US" sz="1400" b="0" smtClean="0">
              <a:solidFill>
                <a:prstClr val="white"/>
              </a:solidFill>
              <a:latin typeface="Garamond" pitchFamily="18" charset="0"/>
            </a:endParaRPr>
          </a:p>
        </p:txBody>
      </p:sp>
      <p:pic>
        <p:nvPicPr>
          <p:cNvPr id="28675" name="Picture 5" descr="courbet_stud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" y="1447800"/>
            <a:ext cx="8948738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228600" y="-29528"/>
            <a:ext cx="8915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r>
              <a:rPr lang="en-US" altLang="en-US" sz="2400" b="0" dirty="0">
                <a:solidFill>
                  <a:prstClr val="white"/>
                </a:solidFill>
              </a:rPr>
              <a:t>Gustave Courbet, </a:t>
            </a:r>
          </a:p>
          <a:p>
            <a:r>
              <a:rPr lang="en-US" altLang="en-US" sz="2400" b="0" i="1" dirty="0">
                <a:solidFill>
                  <a:prstClr val="white"/>
                </a:solidFill>
              </a:rPr>
              <a:t>The Artist's Studio; A real allegory summing up seven years of my artistic and moral life</a:t>
            </a:r>
            <a:r>
              <a:rPr lang="en-US" altLang="en-US" sz="2400" b="0" dirty="0">
                <a:solidFill>
                  <a:prstClr val="white"/>
                </a:solidFill>
              </a:rPr>
              <a:t>, </a:t>
            </a:r>
          </a:p>
          <a:p>
            <a:r>
              <a:rPr lang="en-US" altLang="en-US" sz="2400" b="0" dirty="0">
                <a:solidFill>
                  <a:prstClr val="white"/>
                </a:solidFill>
              </a:rPr>
              <a:t>oil on canvas, 1854-55, 11' 10 1/4"  x  19' 7 1/2"</a:t>
            </a:r>
            <a:r>
              <a:rPr lang="en-US" altLang="en-US" sz="2400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681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581025"/>
            <a:ext cx="4743450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670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A64C9497-FA17-4129-ACAA-E0FD0AF112F2}" type="slidenum">
              <a:rPr lang="en-US" altLang="en-US" sz="1400" b="0" smtClean="0">
                <a:solidFill>
                  <a:prstClr val="white"/>
                </a:solidFill>
                <a:latin typeface="Garamond" pitchFamily="18" charset="0"/>
              </a:rPr>
              <a:pPr/>
              <a:t>18</a:t>
            </a:fld>
            <a:endParaRPr lang="en-US" altLang="en-US" sz="1400" b="0" smtClean="0">
              <a:solidFill>
                <a:prstClr val="white"/>
              </a:solidFill>
              <a:latin typeface="Garamond" pitchFamily="18" charset="0"/>
            </a:endParaRPr>
          </a:p>
        </p:txBody>
      </p:sp>
      <p:pic>
        <p:nvPicPr>
          <p:cNvPr id="28675" name="Picture 5" descr="courbet_stud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" y="1447800"/>
            <a:ext cx="8948738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228600" y="-29528"/>
            <a:ext cx="8915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r>
              <a:rPr lang="en-US" altLang="en-US" sz="2400" b="0" dirty="0">
                <a:solidFill>
                  <a:prstClr val="white"/>
                </a:solidFill>
              </a:rPr>
              <a:t>Gustave Courbet, </a:t>
            </a:r>
          </a:p>
          <a:p>
            <a:r>
              <a:rPr lang="en-US" altLang="en-US" sz="2400" b="0" i="1" dirty="0">
                <a:solidFill>
                  <a:prstClr val="white"/>
                </a:solidFill>
              </a:rPr>
              <a:t>The Artist's Studio; A real allegory summing up seven years of my artistic and moral life</a:t>
            </a:r>
            <a:r>
              <a:rPr lang="en-US" altLang="en-US" sz="2400" b="0" dirty="0">
                <a:solidFill>
                  <a:prstClr val="white"/>
                </a:solidFill>
              </a:rPr>
              <a:t>, </a:t>
            </a:r>
          </a:p>
          <a:p>
            <a:r>
              <a:rPr lang="en-US" altLang="en-US" sz="2400" b="0" dirty="0">
                <a:solidFill>
                  <a:prstClr val="white"/>
                </a:solidFill>
              </a:rPr>
              <a:t>oil on canvas, 1854-55, 11' 10 1/4"  x  19' 7 1/2"</a:t>
            </a:r>
            <a:r>
              <a:rPr lang="en-US" altLang="en-US" sz="2400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20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838200"/>
            <a:ext cx="3915706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2436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5201166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8692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6207134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397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528" y="3733800"/>
            <a:ext cx="4002952" cy="310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4" t="31193" r="32802"/>
          <a:stretch/>
        </p:blipFill>
        <p:spPr bwMode="auto">
          <a:xfrm>
            <a:off x="76200" y="76200"/>
            <a:ext cx="498654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78880" y="27432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Courbet, </a:t>
            </a:r>
          </a:p>
          <a:p>
            <a:r>
              <a:rPr lang="en-US" sz="2400" dirty="0" smtClean="0"/>
              <a:t>The Wounded Man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3004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14C28CB7-0CC8-4D60-8E14-4AB9F9F9EC33}" type="slidenum">
              <a:rPr lang="en-US" altLang="en-US" sz="1400" b="0" smtClean="0">
                <a:solidFill>
                  <a:prstClr val="white"/>
                </a:solidFill>
                <a:latin typeface="Garamond" pitchFamily="18" charset="0"/>
              </a:rPr>
              <a:pPr/>
              <a:t>23</a:t>
            </a:fld>
            <a:endParaRPr lang="en-US" altLang="en-US" sz="1400" b="0" smtClean="0">
              <a:solidFill>
                <a:prstClr val="white"/>
              </a:solidFill>
              <a:latin typeface="Garamond" pitchFamily="18" charset="0"/>
            </a:endParaRPr>
          </a:p>
        </p:txBody>
      </p:sp>
      <p:pic>
        <p:nvPicPr>
          <p:cNvPr id="30723" name="Picture 5" descr="michelangeloJudjement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288" y="1219200"/>
            <a:ext cx="4176712" cy="530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7" descr="02las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4679950" cy="332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8"/>
          <p:cNvSpPr txBox="1">
            <a:spLocks noChangeArrowheads="1"/>
          </p:cNvSpPr>
          <p:nvPr/>
        </p:nvSpPr>
        <p:spPr bwMode="auto">
          <a:xfrm>
            <a:off x="228600" y="990600"/>
            <a:ext cx="32004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0">
                <a:solidFill>
                  <a:prstClr val="white"/>
                </a:solidFill>
              </a:rPr>
              <a:t>Hans Memling</a:t>
            </a:r>
          </a:p>
          <a:p>
            <a:pPr>
              <a:spcBef>
                <a:spcPct val="50000"/>
              </a:spcBef>
            </a:pPr>
            <a:r>
              <a:rPr lang="en-US" altLang="en-US" sz="1800" b="0">
                <a:solidFill>
                  <a:prstClr val="white"/>
                </a:solidFill>
              </a:rPr>
              <a:t>Last Judgment Triptych (open), 1467-71</a:t>
            </a:r>
            <a:r>
              <a:rPr lang="en-US" altLang="en-US" sz="1800">
                <a:solidFill>
                  <a:prstClr val="white"/>
                </a:solidFill>
              </a:rPr>
              <a:t/>
            </a:r>
            <a:br>
              <a:rPr lang="en-US" altLang="en-US" sz="1800">
                <a:solidFill>
                  <a:prstClr val="white"/>
                </a:solidFill>
              </a:rPr>
            </a:br>
            <a:endParaRPr lang="en-US" altLang="en-US" sz="1800">
              <a:solidFill>
                <a:prstClr val="white"/>
              </a:solidFill>
            </a:endParaRPr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5029200" y="0"/>
            <a:ext cx="36576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0">
                <a:solidFill>
                  <a:prstClr val="white"/>
                </a:solidFill>
              </a:rPr>
              <a:t>Michelangelo</a:t>
            </a:r>
          </a:p>
          <a:p>
            <a:pPr>
              <a:spcBef>
                <a:spcPct val="50000"/>
              </a:spcBef>
            </a:pPr>
            <a:r>
              <a:rPr lang="en-US" altLang="en-US" sz="1800" b="0">
                <a:solidFill>
                  <a:prstClr val="white"/>
                </a:solidFill>
              </a:rPr>
              <a:t>Last Judgment, 1534 -41</a:t>
            </a:r>
          </a:p>
        </p:txBody>
      </p:sp>
    </p:spTree>
    <p:extLst>
      <p:ext uri="{BB962C8B-B14F-4D97-AF65-F5344CB8AC3E}">
        <p14:creationId xmlns:p14="http://schemas.microsoft.com/office/powerpoint/2010/main" val="289881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7A2CE1BB-61FF-4AD3-A05E-07D125BA218A}" type="slidenum">
              <a:rPr lang="en-US" altLang="en-US" sz="1400" b="0" smtClean="0">
                <a:solidFill>
                  <a:prstClr val="white"/>
                </a:solidFill>
                <a:latin typeface="Garamond" pitchFamily="18" charset="0"/>
              </a:rPr>
              <a:pPr/>
              <a:t>24</a:t>
            </a:fld>
            <a:endParaRPr lang="en-US" altLang="en-US" sz="1400" b="0" smtClean="0">
              <a:solidFill>
                <a:prstClr val="white"/>
              </a:solidFill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650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2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066800"/>
            <a:ext cx="6096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 smtClean="0"/>
          </a:p>
          <a:p>
            <a:pPr algn="ctr"/>
            <a:r>
              <a:rPr lang="en-US" sz="2400" dirty="0" smtClean="0">
                <a:solidFill>
                  <a:srgbClr val="FFC000"/>
                </a:solidFill>
              </a:rPr>
              <a:t>Getting out of the City</a:t>
            </a:r>
          </a:p>
          <a:p>
            <a:pPr algn="ctr"/>
            <a:endParaRPr lang="en-US" sz="2400" dirty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Realism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and 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/>
              <a:t>t</a:t>
            </a:r>
            <a:r>
              <a:rPr lang="en-US" sz="2400" dirty="0" smtClean="0"/>
              <a:t>he Rise of Peasant Painting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3817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524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Gustave Courbet, The Meeting (</a:t>
            </a:r>
            <a:r>
              <a:rPr lang="en-US" sz="2400" dirty="0" smtClean="0"/>
              <a:t>Bonjour </a:t>
            </a:r>
            <a:r>
              <a:rPr lang="en-US" sz="2400" dirty="0"/>
              <a:t>M. </a:t>
            </a:r>
            <a:r>
              <a:rPr lang="en-US" sz="2400" dirty="0" smtClean="0"/>
              <a:t>Courbet),</a:t>
            </a:r>
            <a:br>
              <a:rPr lang="en-US" sz="2400" dirty="0" smtClean="0"/>
            </a:br>
            <a:r>
              <a:rPr lang="en-US" sz="2400" dirty="0" smtClean="0"/>
              <a:t>oil </a:t>
            </a:r>
            <a:r>
              <a:rPr lang="en-US" sz="2400" dirty="0"/>
              <a:t>on canvas, 1854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7" y="1000125"/>
            <a:ext cx="5953125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8329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F4EB6AB0-B60E-42A3-8A17-3EF22E7A607B}" type="slidenum">
              <a:rPr lang="en-US" altLang="en-US" sz="1400" b="0" smtClean="0">
                <a:solidFill>
                  <a:prstClr val="white"/>
                </a:solidFill>
                <a:latin typeface="Garamond" pitchFamily="18" charset="0"/>
              </a:rPr>
              <a:pPr/>
              <a:t>27</a:t>
            </a:fld>
            <a:endParaRPr lang="en-US" altLang="en-US" sz="1400" b="0" smtClean="0">
              <a:solidFill>
                <a:prstClr val="white"/>
              </a:solidFill>
              <a:latin typeface="Garamond" pitchFamily="18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86800" cy="64135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altLang="en-US" sz="2400" dirty="0" smtClean="0"/>
              <a:t>GUSTAVE COURBET, The Stone Breakers, 1849. </a:t>
            </a:r>
            <a:br>
              <a:rPr lang="en-US" altLang="en-US" sz="2400" dirty="0" smtClean="0"/>
            </a:br>
            <a:r>
              <a:rPr lang="en-US" altLang="en-US" sz="2400" dirty="0" smtClean="0"/>
              <a:t>Oil on canvas, 5’ 3” x 8’ 6”. </a:t>
            </a:r>
            <a:br>
              <a:rPr lang="en-US" altLang="en-US" sz="2400" dirty="0" smtClean="0"/>
            </a:br>
            <a:r>
              <a:rPr lang="en-US" altLang="en-US" sz="2400" dirty="0" smtClean="0"/>
              <a:t>(Formerly in Dresden, destroyed in 1945).   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7900416" cy="493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49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209C5394-D77D-4731-8F93-C4C4CE04235A}" type="slidenum">
              <a:rPr lang="en-US" altLang="en-US" sz="1400" b="0" smtClean="0">
                <a:latin typeface="Garamond" pitchFamily="18" charset="0"/>
              </a:rPr>
              <a:pPr/>
              <a:t>28</a:t>
            </a:fld>
            <a:endParaRPr lang="en-US" altLang="en-US" sz="1400" b="0" smtClean="0">
              <a:latin typeface="Garamond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3810000" cy="1569660"/>
          </a:xfrm>
        </p:spPr>
        <p:txBody>
          <a:bodyPr/>
          <a:lstStyle/>
          <a:p>
            <a:pPr algn="l" eaLnBrk="1" hangingPunct="1"/>
            <a:r>
              <a:rPr lang="en-US" altLang="en-US" sz="2400" dirty="0" smtClean="0"/>
              <a:t>JEAN-FRANÇOIS MILLET, </a:t>
            </a:r>
            <a:br>
              <a:rPr lang="en-US" altLang="en-US" sz="2400" dirty="0" smtClean="0"/>
            </a:br>
            <a:r>
              <a:rPr lang="en-US" altLang="en-US" sz="2400" dirty="0" smtClean="0"/>
              <a:t>The Gleaners, 1857. </a:t>
            </a:r>
            <a:br>
              <a:rPr lang="en-US" altLang="en-US" sz="2400" dirty="0" smtClean="0"/>
            </a:br>
            <a:r>
              <a:rPr lang="en-US" altLang="en-US" sz="2400" dirty="0" smtClean="0"/>
              <a:t>Oil on canvas, </a:t>
            </a:r>
            <a:br>
              <a:rPr lang="en-US" altLang="en-US" sz="2400" dirty="0" smtClean="0"/>
            </a:br>
            <a:r>
              <a:rPr lang="en-US" altLang="en-US" sz="2400" dirty="0" smtClean="0"/>
              <a:t>approx. 2’ 9” x 3’ 8”. 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3" y="0"/>
            <a:ext cx="4789487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3">
            <a:lum contras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2038"/>
            <a:ext cx="5210175" cy="325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10200" y="46482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2400" dirty="0">
                <a:solidFill>
                  <a:prstClr val="white"/>
                </a:solidFill>
              </a:rPr>
              <a:t>GUSTAVE COURBET, </a:t>
            </a:r>
            <a:endParaRPr lang="en-US" altLang="en-US" sz="2400" dirty="0" smtClean="0">
              <a:solidFill>
                <a:prstClr val="white"/>
              </a:solidFill>
            </a:endParaRPr>
          </a:p>
          <a:p>
            <a:r>
              <a:rPr lang="en-US" altLang="en-US" sz="2400" dirty="0" smtClean="0">
                <a:solidFill>
                  <a:prstClr val="white"/>
                </a:solidFill>
              </a:rPr>
              <a:t>The </a:t>
            </a:r>
            <a:r>
              <a:rPr lang="en-US" altLang="en-US" sz="2400" dirty="0">
                <a:solidFill>
                  <a:prstClr val="white"/>
                </a:solidFill>
              </a:rPr>
              <a:t>Stone Breakers, 1849. </a:t>
            </a:r>
            <a:br>
              <a:rPr lang="en-US" altLang="en-US" sz="2400" dirty="0">
                <a:solidFill>
                  <a:prstClr val="white"/>
                </a:solidFill>
              </a:rPr>
            </a:br>
            <a:r>
              <a:rPr lang="en-US" altLang="en-US" sz="2400" dirty="0">
                <a:solidFill>
                  <a:prstClr val="white"/>
                </a:solidFill>
              </a:rPr>
              <a:t>Oil on canvas, 5’ 3” x 8’ 6”. </a:t>
            </a:r>
            <a:br>
              <a:rPr lang="en-US" altLang="en-US" sz="2400" dirty="0">
                <a:solidFill>
                  <a:prstClr val="white"/>
                </a:solidFill>
              </a:rPr>
            </a:br>
            <a:r>
              <a:rPr lang="en-US" altLang="en-US" sz="2400" dirty="0">
                <a:solidFill>
                  <a:prstClr val="white"/>
                </a:solidFill>
              </a:rPr>
              <a:t>Formerly at </a:t>
            </a:r>
            <a:r>
              <a:rPr lang="en-US" altLang="en-US" sz="2400" dirty="0" err="1">
                <a:solidFill>
                  <a:prstClr val="white"/>
                </a:solidFill>
              </a:rPr>
              <a:t>Gemäldegalerie</a:t>
            </a:r>
            <a:r>
              <a:rPr lang="en-US" altLang="en-US" sz="2400" dirty="0">
                <a:solidFill>
                  <a:prstClr val="white"/>
                </a:solidFill>
              </a:rPr>
              <a:t>, Dresden (destroyed in 1945).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05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"/>
            <a:ext cx="4800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Jules Breton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76300"/>
            <a:ext cx="387667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http://www.sothebys.com/content/dam/stb/lots/N08/N08847/237N08847_6D4G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560" y="1074420"/>
            <a:ext cx="403452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97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209C5394-D77D-4731-8F93-C4C4CE04235A}" type="slidenum">
              <a:rPr lang="en-US" altLang="en-US" sz="1400" b="0" smtClean="0">
                <a:latin typeface="Garamond" pitchFamily="18" charset="0"/>
              </a:rPr>
              <a:pPr/>
              <a:t>30</a:t>
            </a:fld>
            <a:endParaRPr lang="en-US" altLang="en-US" sz="1400" b="0" smtClean="0">
              <a:latin typeface="Garamond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91380"/>
            <a:ext cx="9067800" cy="1234380"/>
          </a:xfrm>
        </p:spPr>
        <p:txBody>
          <a:bodyPr/>
          <a:lstStyle/>
          <a:p>
            <a:pPr algn="l" eaLnBrk="1" hangingPunct="1"/>
            <a:r>
              <a:rPr lang="en-US" altLang="en-US" sz="2400" dirty="0" smtClean="0"/>
              <a:t>JEAN-FRANÇOIS MILLET, The Gleaners, 1857. Oil on canvas, </a:t>
            </a:r>
            <a:br>
              <a:rPr lang="en-US" altLang="en-US" sz="2400" dirty="0" smtClean="0"/>
            </a:br>
            <a:r>
              <a:rPr lang="en-US" altLang="en-US" sz="2400" dirty="0" smtClean="0"/>
              <a:t>approx. 2’ 9” x 3’ 8”. 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6"/>
            <a:ext cx="7315200" cy="556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3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895600"/>
            <a:ext cx="252744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2414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209C5394-D77D-4731-8F93-C4C4CE04235A}" type="slidenum">
              <a:rPr lang="en-US" altLang="en-US" sz="1400" b="0" smtClean="0">
                <a:latin typeface="Garamond" pitchFamily="18" charset="0"/>
              </a:rPr>
              <a:pPr/>
              <a:t>32</a:t>
            </a:fld>
            <a:endParaRPr lang="en-US" altLang="en-US" sz="1400" b="0" smtClean="0">
              <a:latin typeface="Garamond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91380"/>
            <a:ext cx="9067800" cy="1234380"/>
          </a:xfrm>
        </p:spPr>
        <p:txBody>
          <a:bodyPr/>
          <a:lstStyle/>
          <a:p>
            <a:pPr algn="l" eaLnBrk="1" hangingPunct="1"/>
            <a:r>
              <a:rPr lang="en-US" altLang="en-US" sz="2400" dirty="0" smtClean="0"/>
              <a:t>JEAN-FRANÇOIS MILLET, The Gleaners, 1857. Oil on canvas, </a:t>
            </a:r>
            <a:br>
              <a:rPr lang="en-US" altLang="en-US" sz="2400" dirty="0" smtClean="0"/>
            </a:br>
            <a:r>
              <a:rPr lang="en-US" altLang="en-US" sz="2400" dirty="0" smtClean="0"/>
              <a:t>approx. 2’ 9” x 3’ 8”. 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31783" r="5834" b="12870"/>
          <a:stretch/>
        </p:blipFill>
        <p:spPr bwMode="auto">
          <a:xfrm>
            <a:off x="-533400" y="1371600"/>
            <a:ext cx="1129872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8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1pPr>
            <a:lvl2pPr marL="742950" indent="-28575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2pPr>
            <a:lvl3pPr marL="11430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3pPr>
            <a:lvl4pPr marL="16002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4pPr>
            <a:lvl5pPr marL="2057400" indent="-228600"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" charset="0"/>
                <a:ea typeface="ＭＳ Ｐゴシック" pitchFamily="64" charset="-128"/>
              </a:defRPr>
            </a:lvl9pPr>
          </a:lstStyle>
          <a:p>
            <a:fld id="{209C5394-D77D-4731-8F93-C4C4CE04235A}" type="slidenum">
              <a:rPr lang="en-US" altLang="en-US" sz="1400" b="0" smtClean="0">
                <a:latin typeface="Garamond" pitchFamily="18" charset="0"/>
              </a:rPr>
              <a:pPr/>
              <a:t>33</a:t>
            </a:fld>
            <a:endParaRPr lang="en-US" altLang="en-US" sz="1400" b="0" smtClean="0">
              <a:latin typeface="Garamond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91380"/>
            <a:ext cx="9067800" cy="1234380"/>
          </a:xfrm>
        </p:spPr>
        <p:txBody>
          <a:bodyPr/>
          <a:lstStyle/>
          <a:p>
            <a:pPr algn="l" eaLnBrk="1" hangingPunct="1"/>
            <a:r>
              <a:rPr lang="en-US" altLang="en-US" sz="2400" dirty="0" smtClean="0"/>
              <a:t>JEAN-FRANÇOIS MILLET, The Gleaners, </a:t>
            </a:r>
            <a:r>
              <a:rPr lang="en-US" altLang="en-US" sz="2400" dirty="0" smtClean="0"/>
              <a:t>1857, </a:t>
            </a:r>
            <a:br>
              <a:rPr lang="en-US" altLang="en-US" sz="2400" dirty="0" smtClean="0"/>
            </a:br>
            <a:r>
              <a:rPr lang="en-US" altLang="en-US" sz="2400" dirty="0" smtClean="0"/>
              <a:t>Oil </a:t>
            </a:r>
            <a:r>
              <a:rPr lang="en-US" altLang="en-US" sz="2400" dirty="0" smtClean="0"/>
              <a:t>on canvas, </a:t>
            </a:r>
            <a:r>
              <a:rPr lang="en-US" altLang="en-US" sz="2400" dirty="0" smtClean="0"/>
              <a:t> approx</a:t>
            </a:r>
            <a:r>
              <a:rPr lang="en-US" altLang="en-US" sz="2400" dirty="0" smtClean="0"/>
              <a:t>. 2’ 9” x 3’ 8”. 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6" t="15891" r="6042" b="44106"/>
          <a:stretch/>
        </p:blipFill>
        <p:spPr bwMode="auto">
          <a:xfrm>
            <a:off x="-228600" y="1371600"/>
            <a:ext cx="9601200" cy="4422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21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5F5F5F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">
  <a:themeElements>
    <a:clrScheme name="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396</Words>
  <Application>Microsoft Office PowerPoint</Application>
  <PresentationFormat>On-screen Show (4:3)</PresentationFormat>
  <Paragraphs>88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title</vt:lpstr>
      <vt:lpstr>Realism 1830s-1880s</vt:lpstr>
      <vt:lpstr>PowerPoint Presentation</vt:lpstr>
      <vt:lpstr>Realism</vt:lpstr>
      <vt:lpstr>ÉDOUARD MANET, Olympia, 1863-5. Oil on canvas, 4’ 3” x 6’ 3”.  </vt:lpstr>
      <vt:lpstr>PowerPoint Presentation</vt:lpstr>
      <vt:lpstr>PowerPoint Presentation</vt:lpstr>
      <vt:lpstr>PowerPoint Presentation</vt:lpstr>
      <vt:lpstr>ÉDOUARD MANET, Le Déjeuner sur l’herbe (Luncheon on the Grass),  1863, Oil on canvas, approx. 7’ x 8’ 10”.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Gustave Courbet, The Meeting (Bonjour M. Courbet), oil on canvas, 1854 </vt:lpstr>
      <vt:lpstr>GUSTAVE COURBET, The Stone Breakers, 1849.  Oil on canvas, 5’ 3” x 8’ 6”.  (Formerly in Dresden, destroyed in 1945).   </vt:lpstr>
      <vt:lpstr>JEAN-FRANÇOIS MILLET,  The Gleaners, 1857.  Oil on canvas,  approx. 2’ 9” x 3’ 8”. </vt:lpstr>
      <vt:lpstr>Jules Breton </vt:lpstr>
      <vt:lpstr>JEAN-FRANÇOIS MILLET, The Gleaners, 1857. Oil on canvas,  approx. 2’ 9” x 3’ 8”. </vt:lpstr>
      <vt:lpstr>PowerPoint Presentation</vt:lpstr>
      <vt:lpstr>JEAN-FRANÇOIS MILLET, The Gleaners, 1857. Oil on canvas,  approx. 2’ 9” x 3’ 8”. </vt:lpstr>
      <vt:lpstr>JEAN-FRANÇOIS MILLET, The Gleaners, 1857,  Oil on canvas,  approx. 2’ 9” x 3’ 8”.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Charlie Bear</dc:creator>
  <cp:lastModifiedBy>Charlie Bear</cp:lastModifiedBy>
  <cp:revision>79</cp:revision>
  <dcterms:created xsi:type="dcterms:W3CDTF">2014-02-07T00:49:46Z</dcterms:created>
  <dcterms:modified xsi:type="dcterms:W3CDTF">2014-02-21T18:34:33Z</dcterms:modified>
</cp:coreProperties>
</file>