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3"/>
  </p:notesMasterIdLst>
  <p:sldIdLst>
    <p:sldId id="403" r:id="rId4"/>
    <p:sldId id="256" r:id="rId5"/>
    <p:sldId id="274" r:id="rId6"/>
    <p:sldId id="313" r:id="rId7"/>
    <p:sldId id="263" r:id="rId8"/>
    <p:sldId id="301" r:id="rId9"/>
    <p:sldId id="321" r:id="rId10"/>
    <p:sldId id="382" r:id="rId11"/>
    <p:sldId id="381" r:id="rId12"/>
    <p:sldId id="356" r:id="rId13"/>
    <p:sldId id="269" r:id="rId14"/>
    <p:sldId id="264" r:id="rId15"/>
    <p:sldId id="393" r:id="rId16"/>
    <p:sldId id="378" r:id="rId17"/>
    <p:sldId id="402" r:id="rId18"/>
    <p:sldId id="404" r:id="rId19"/>
    <p:sldId id="355" r:id="rId20"/>
    <p:sldId id="260" r:id="rId21"/>
    <p:sldId id="401" r:id="rId22"/>
    <p:sldId id="400" r:id="rId23"/>
    <p:sldId id="395" r:id="rId24"/>
    <p:sldId id="394" r:id="rId25"/>
    <p:sldId id="405" r:id="rId26"/>
    <p:sldId id="354" r:id="rId27"/>
    <p:sldId id="375" r:id="rId28"/>
    <p:sldId id="267" r:id="rId29"/>
    <p:sldId id="283" r:id="rId30"/>
    <p:sldId id="428" r:id="rId31"/>
    <p:sldId id="387" r:id="rId32"/>
    <p:sldId id="386" r:id="rId33"/>
    <p:sldId id="432" r:id="rId34"/>
    <p:sldId id="389" r:id="rId35"/>
    <p:sldId id="411" r:id="rId36"/>
    <p:sldId id="285" r:id="rId37"/>
    <p:sldId id="433" r:id="rId38"/>
    <p:sldId id="430" r:id="rId39"/>
    <p:sldId id="412" r:id="rId40"/>
    <p:sldId id="385" r:id="rId41"/>
    <p:sldId id="407" r:id="rId42"/>
    <p:sldId id="408" r:id="rId43"/>
    <p:sldId id="409" r:id="rId44"/>
    <p:sldId id="358" r:id="rId45"/>
    <p:sldId id="413" r:id="rId46"/>
    <p:sldId id="374" r:id="rId47"/>
    <p:sldId id="373" r:id="rId48"/>
    <p:sldId id="415" r:id="rId49"/>
    <p:sldId id="414" r:id="rId50"/>
    <p:sldId id="416" r:id="rId51"/>
    <p:sldId id="371" r:id="rId52"/>
    <p:sldId id="410" r:id="rId53"/>
    <p:sldId id="397" r:id="rId54"/>
    <p:sldId id="399" r:id="rId55"/>
    <p:sldId id="398" r:id="rId56"/>
    <p:sldId id="372" r:id="rId57"/>
    <p:sldId id="357" r:id="rId58"/>
    <p:sldId id="299" r:id="rId59"/>
    <p:sldId id="298" r:id="rId60"/>
    <p:sldId id="300" r:id="rId61"/>
    <p:sldId id="427" r:id="rId62"/>
  </p:sldIdLst>
  <p:sldSz cx="9144000" cy="6858000" type="screen4x3"/>
  <p:notesSz cx="6858000" cy="9144000"/>
  <p:defaultText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A68B"/>
    <a:srgbClr val="7E9684"/>
    <a:srgbClr val="E9EDEA"/>
    <a:srgbClr val="339933"/>
    <a:srgbClr val="00CC66"/>
    <a:srgbClr val="CC0000"/>
    <a:srgbClr val="800000"/>
    <a:srgbClr val="990000"/>
    <a:srgbClr val="0099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6" autoAdjust="0"/>
    <p:restoredTop sz="94660"/>
  </p:normalViewPr>
  <p:slideViewPr>
    <p:cSldViewPr>
      <p:cViewPr varScale="1">
        <p:scale>
          <a:sx n="50" d="100"/>
          <a:sy n="50" d="100"/>
        </p:scale>
        <p:origin x="-1090" y="-72"/>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4DABA-67E8-4C8A-998B-0A6B85248A50}" type="datetimeFigureOut">
              <a:rPr lang="en-US" smtClean="0"/>
              <a:t>4/4/2014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AFC72-0BC5-4984-951B-52F43AB3DD81}" type="slidenum">
              <a:rPr lang="en-US" smtClean="0"/>
              <a:t>‹#›</a:t>
            </a:fld>
            <a:endParaRPr lang="en-US"/>
          </a:p>
        </p:txBody>
      </p:sp>
    </p:spTree>
    <p:extLst>
      <p:ext uri="{BB962C8B-B14F-4D97-AF65-F5344CB8AC3E}">
        <p14:creationId xmlns:p14="http://schemas.microsoft.com/office/powerpoint/2010/main" val="2383228545"/>
      </p:ext>
    </p:extLst>
  </p:cSld>
  <p:clrMap bg1="lt1" tx1="dk1" bg2="lt2" tx2="dk2" accent1="accent1" accent2="accent2" accent3="accent3" accent4="accent4" accent5="accent5" accent6="accent6" hlink="hlink" folHlink="folHlink"/>
  <p:notesStyle>
    <a:lvl1pPr marL="0" algn="l" defTabSz="914305" rtl="0" eaLnBrk="1" latinLnBrk="0" hangingPunct="1">
      <a:defRPr sz="1200" kern="1200">
        <a:solidFill>
          <a:schemeClr val="tx1"/>
        </a:solidFill>
        <a:latin typeface="+mn-lt"/>
        <a:ea typeface="+mn-ea"/>
        <a:cs typeface="+mn-cs"/>
      </a:defRPr>
    </a:lvl1pPr>
    <a:lvl2pPr marL="457153" algn="l" defTabSz="914305" rtl="0" eaLnBrk="1" latinLnBrk="0" hangingPunct="1">
      <a:defRPr sz="1200" kern="1200">
        <a:solidFill>
          <a:schemeClr val="tx1"/>
        </a:solidFill>
        <a:latin typeface="+mn-lt"/>
        <a:ea typeface="+mn-ea"/>
        <a:cs typeface="+mn-cs"/>
      </a:defRPr>
    </a:lvl2pPr>
    <a:lvl3pPr marL="914305" algn="l" defTabSz="914305" rtl="0" eaLnBrk="1" latinLnBrk="0" hangingPunct="1">
      <a:defRPr sz="1200" kern="1200">
        <a:solidFill>
          <a:schemeClr val="tx1"/>
        </a:solidFill>
        <a:latin typeface="+mn-lt"/>
        <a:ea typeface="+mn-ea"/>
        <a:cs typeface="+mn-cs"/>
      </a:defRPr>
    </a:lvl3pPr>
    <a:lvl4pPr marL="1371458" algn="l" defTabSz="914305" rtl="0" eaLnBrk="1" latinLnBrk="0" hangingPunct="1">
      <a:defRPr sz="1200" kern="1200">
        <a:solidFill>
          <a:schemeClr val="tx1"/>
        </a:solidFill>
        <a:latin typeface="+mn-lt"/>
        <a:ea typeface="+mn-ea"/>
        <a:cs typeface="+mn-cs"/>
      </a:defRPr>
    </a:lvl4pPr>
    <a:lvl5pPr marL="1828610" algn="l" defTabSz="914305" rtl="0" eaLnBrk="1" latinLnBrk="0" hangingPunct="1">
      <a:defRPr sz="1200" kern="1200">
        <a:solidFill>
          <a:schemeClr val="tx1"/>
        </a:solidFill>
        <a:latin typeface="+mn-lt"/>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5"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0"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DAFC72-0BC5-4984-951B-52F43AB3DD81}" type="slidenum">
              <a:rPr lang="en-US" smtClean="0"/>
              <a:t>2</a:t>
            </a:fld>
            <a:endParaRPr lang="en-US"/>
          </a:p>
        </p:txBody>
      </p:sp>
    </p:spTree>
    <p:extLst>
      <p:ext uri="{BB962C8B-B14F-4D97-AF65-F5344CB8AC3E}">
        <p14:creationId xmlns:p14="http://schemas.microsoft.com/office/powerpoint/2010/main" val="383702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78041-5EAB-49CF-9BA9-28A45D160D4A}" type="slidenum">
              <a:rPr lang="en-US">
                <a:solidFill>
                  <a:prstClr val="black"/>
                </a:solidFill>
              </a:rPr>
              <a:pPr/>
              <a:t>7</a:t>
            </a:fld>
            <a:endParaRPr lang="en-US">
              <a:solidFill>
                <a:prstClr val="black"/>
              </a:solidFill>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pPr marL="0" marR="0" indent="0" algn="l" defTabSz="914305"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Currier &amp; Ives, lithograph,  1876</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78041-5EAB-49CF-9BA9-28A45D160D4A}" type="slidenum">
              <a:rPr lang="en-US">
                <a:solidFill>
                  <a:prstClr val="black"/>
                </a:solidFill>
              </a:rPr>
              <a:pPr/>
              <a:t>8</a:t>
            </a:fld>
            <a:endParaRPr lang="en-US">
              <a:solidFill>
                <a:prstClr val="black"/>
              </a:solidFill>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AD44A8-C54D-4EE6-B3DD-85D3E6831CA1}" type="slidenum">
              <a:rPr lang="en-US"/>
              <a:pPr/>
              <a:t>10</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5"/>
          <p:cNvSpPr>
            <a:spLocks noGrp="1" noChangeArrowheads="1"/>
          </p:cNvSpPr>
          <p:nvPr>
            <p:ph type="sldNum" sz="quarter"/>
          </p:nvPr>
        </p:nvSpPr>
        <p:spPr/>
        <p:txBody>
          <a:bodyPr/>
          <a:lstStyle>
            <a:lvl1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1pPr>
            <a:lvl2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2pPr>
            <a:lvl3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3pPr>
            <a:lvl4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4pPr>
            <a:lvl5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5pPr>
            <a:lvl6pPr marL="2256602"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6pPr>
            <a:lvl7pPr marL="2666893"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7pPr>
            <a:lvl8pPr marL="3077185"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8pPr>
            <a:lvl9pPr marL="3487476"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9pPr>
          </a:lstStyle>
          <a:p>
            <a:pPr eaLnBrk="1">
              <a:defRPr/>
            </a:pPr>
            <a:fld id="{4ACC033E-1F18-4D54-A582-C425FAE712A0}" type="slidenum">
              <a:rPr lang="en-GB" sz="1100">
                <a:solidFill>
                  <a:srgbClr val="000000"/>
                </a:solidFill>
                <a:latin typeface="Times New Roman" pitchFamily="18" charset="0"/>
              </a:rPr>
              <a:pPr eaLnBrk="1">
                <a:defRPr/>
              </a:pPr>
              <a:t>32</a:t>
            </a:fld>
            <a:endParaRPr lang="en-GB" sz="1100">
              <a:solidFill>
                <a:srgbClr val="000000"/>
              </a:solidFill>
              <a:latin typeface="Times New Roman" pitchFamily="18" charset="0"/>
            </a:endParaRPr>
          </a:p>
        </p:txBody>
      </p:sp>
      <p:sp>
        <p:nvSpPr>
          <p:cNvPr id="55297" name="Text Box 1"/>
          <p:cNvSpPr txBox="1">
            <a:spLocks noGrp="1" noRot="1" noChangeAspect="1" noChangeArrowheads="1"/>
          </p:cNvSpPr>
          <p:nvPr>
            <p:ph type="sldImg"/>
          </p:nvPr>
        </p:nvSpPr>
        <p:spPr>
          <a:xfrm>
            <a:off x="947738" y="623888"/>
            <a:ext cx="4154487" cy="3116262"/>
          </a:xfrm>
          <a:solidFill>
            <a:srgbClr val="FFFFFF"/>
          </a:solidFill>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5298" name="Text Box 2"/>
          <p:cNvSpPr txBox="1">
            <a:spLocks noGrp="1" noChangeArrowheads="1"/>
          </p:cNvSpPr>
          <p:nvPr>
            <p:ph type="body" idx="1"/>
          </p:nvPr>
        </p:nvSpPr>
        <p:spPr>
          <a:xfrm>
            <a:off x="806824" y="3948546"/>
            <a:ext cx="4412316" cy="3726295"/>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BCF72D9-D5EB-45BB-84CA-D5AE15503720}" type="slidenum">
              <a:rPr lang="en-US" altLang="en-US" sz="1200"/>
              <a:pPr eaLnBrk="1" hangingPunct="1"/>
              <a:t>35</a:t>
            </a:fld>
            <a:endParaRPr lang="en-US" altLang="en-US" sz="1200"/>
          </a:p>
        </p:txBody>
      </p:sp>
      <p:sp>
        <p:nvSpPr>
          <p:cNvPr id="224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4259" name="Rectangle 3"/>
          <p:cNvSpPr>
            <a:spLocks noGrp="1" noChangeArrowheads="1"/>
          </p:cNvSpPr>
          <p:nvPr>
            <p:ph type="body" idx="1"/>
          </p:nvPr>
        </p:nvSpPr>
        <p:spPr/>
        <p:txBody>
          <a:bodyPr/>
          <a:lstStyle/>
          <a:p>
            <a:pPr eaLnBrk="1" hangingPunct="1"/>
            <a:r>
              <a:rPr lang="en-US" altLang="en-US" dirty="0" smtClean="0">
                <a:latin typeface="Times New Roman" pitchFamily="18" charset="0"/>
              </a:rPr>
              <a:t>Woods and </a:t>
            </a:r>
            <a:r>
              <a:rPr lang="en-US" altLang="en-US" dirty="0" err="1" smtClean="0">
                <a:latin typeface="Times New Roman" pitchFamily="18" charset="0"/>
              </a:rPr>
              <a:t>Sharwoods</a:t>
            </a:r>
            <a:r>
              <a:rPr lang="en-US" altLang="en-US" dirty="0" smtClean="0">
                <a:latin typeface="Times New Roman" pitchFamily="18" charset="0"/>
              </a:rPr>
              <a:t>, letters from ornamented fonts, 1838 ‑ 42. The wide fat‑face letterforms provided a background for pictorial and decorative elements.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5247C6F7-55C8-4EA9-BF17-B86585CD41C3}" type="slidenum">
              <a:rPr lang="en-US" sz="1200" smtClean="0"/>
              <a:pPr eaLnBrk="1" hangingPunct="1">
                <a:defRPr/>
              </a:pPr>
              <a:t>36</a:t>
            </a:fld>
            <a:endParaRPr lang="en-US" sz="1200" smtClean="0"/>
          </a:p>
        </p:txBody>
      </p:sp>
      <p:sp>
        <p:nvSpPr>
          <p:cNvPr id="259074" name="Rectangle 2"/>
          <p:cNvSpPr>
            <a:spLocks noGrp="1" noRot="1" noChangeAspect="1" noChangeArrowheads="1" noTextEdit="1"/>
          </p:cNvSpPr>
          <p:nvPr>
            <p:ph type="sldImg"/>
          </p:nvPr>
        </p:nvSpPr>
        <p:spPr>
          <a:solidFill>
            <a:srgbClr val="FFFFFF"/>
          </a:solidFill>
          <a:ln/>
          <a:extLst>
            <a:ext uri="{FAA26D3D-D897-4be2-8F04-BA451C77F1D7}"/>
          </a:extLst>
        </p:spPr>
      </p:sp>
      <p:sp>
        <p:nvSpPr>
          <p:cNvPr id="25907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ea typeface="ＭＳ Ｐゴシック" charset="0"/>
              </a:rPr>
              <a:t>Forst, Averell &amp; Co., poster for the Hoe printing press, 1870. This press made mass editions of chromolithographs possible.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25"/>
          <p:cNvSpPr>
            <a:spLocks noGrp="1" noChangeArrowheads="1"/>
          </p:cNvSpPr>
          <p:nvPr>
            <p:ph type="sldNum" sz="quarter"/>
          </p:nvPr>
        </p:nvSpPr>
        <p:spPr/>
        <p:txBody>
          <a:bodyPr/>
          <a:lstStyle>
            <a:lvl1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1pPr>
            <a:lvl2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2pPr>
            <a:lvl3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3pPr>
            <a:lvl4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4pPr>
            <a:lvl5pPr eaLnBrk="0">
              <a:tabLst>
                <a:tab pos="649628" algn="l"/>
                <a:tab pos="1299256" algn="l"/>
                <a:tab pos="1948884" algn="l"/>
                <a:tab pos="2598511" algn="l"/>
              </a:tabLst>
              <a:defRPr sz="2200">
                <a:solidFill>
                  <a:schemeClr val="tx1"/>
                </a:solidFill>
                <a:latin typeface="Arial" pitchFamily="34" charset="0"/>
                <a:ea typeface="ＭＳ Ｐゴシック" pitchFamily="34" charset="-128"/>
              </a:defRPr>
            </a:lvl5pPr>
            <a:lvl6pPr marL="2256602"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6pPr>
            <a:lvl7pPr marL="2666893"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7pPr>
            <a:lvl8pPr marL="3077185"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8pPr>
            <a:lvl9pPr marL="3487476" indent="-205146" defTabSz="410291" eaLnBrk="0" fontAlgn="base" hangingPunct="0">
              <a:lnSpc>
                <a:spcPct val="96000"/>
              </a:lnSpc>
              <a:spcBef>
                <a:spcPct val="0"/>
              </a:spcBef>
              <a:spcAft>
                <a:spcPct val="0"/>
              </a:spcAft>
              <a:buClr>
                <a:srgbClr val="000000"/>
              </a:buClr>
              <a:buSzPct val="100000"/>
              <a:buFont typeface="Times New Roman" pitchFamily="18" charset="0"/>
              <a:tabLst>
                <a:tab pos="649628" algn="l"/>
                <a:tab pos="1299256" algn="l"/>
                <a:tab pos="1948884" algn="l"/>
                <a:tab pos="2598511" algn="l"/>
              </a:tabLst>
              <a:defRPr sz="2200">
                <a:solidFill>
                  <a:schemeClr val="tx1"/>
                </a:solidFill>
                <a:latin typeface="Arial" pitchFamily="34" charset="0"/>
                <a:ea typeface="ＭＳ Ｐゴシック" pitchFamily="34" charset="-128"/>
              </a:defRPr>
            </a:lvl9pPr>
          </a:lstStyle>
          <a:p>
            <a:pPr eaLnBrk="1">
              <a:defRPr/>
            </a:pPr>
            <a:fld id="{18F6201B-3E45-487E-9EE8-703CFBEFCA55}" type="slidenum">
              <a:rPr lang="en-GB" sz="1100">
                <a:solidFill>
                  <a:srgbClr val="000000"/>
                </a:solidFill>
                <a:latin typeface="Times New Roman" pitchFamily="18" charset="0"/>
              </a:rPr>
              <a:pPr eaLnBrk="1">
                <a:defRPr/>
              </a:pPr>
              <a:t>38</a:t>
            </a:fld>
            <a:endParaRPr lang="en-GB" sz="1100">
              <a:solidFill>
                <a:srgbClr val="000000"/>
              </a:solidFill>
              <a:latin typeface="Times New Roman" pitchFamily="18" charset="0"/>
            </a:endParaRPr>
          </a:p>
        </p:txBody>
      </p:sp>
      <p:sp>
        <p:nvSpPr>
          <p:cNvPr id="54273" name="Text Box 1"/>
          <p:cNvSpPr txBox="1">
            <a:spLocks noGrp="1" noRot="1" noChangeAspect="1" noChangeArrowheads="1"/>
          </p:cNvSpPr>
          <p:nvPr>
            <p:ph type="sldImg"/>
          </p:nvPr>
        </p:nvSpPr>
        <p:spPr>
          <a:xfrm>
            <a:off x="947738" y="623888"/>
            <a:ext cx="4154487" cy="3116262"/>
          </a:xfrm>
          <a:solidFill>
            <a:srgbClr val="FFFFFF"/>
          </a:solidFill>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4274" name="Text Box 2"/>
          <p:cNvSpPr txBox="1">
            <a:spLocks noGrp="1" noChangeArrowheads="1"/>
          </p:cNvSpPr>
          <p:nvPr>
            <p:ph type="body" idx="1"/>
          </p:nvPr>
        </p:nvSpPr>
        <p:spPr>
          <a:xfrm>
            <a:off x="806824" y="3948546"/>
            <a:ext cx="4412316" cy="3726295"/>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885729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426790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D30C71-AD6A-4767-94B3-F8972B1A4652}"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15015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D30C71-AD6A-4767-94B3-F8972B1A4652}" type="datetimeFigureOut">
              <a:rPr lang="en-US" smtClean="0"/>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807186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D30C71-AD6A-4767-94B3-F8972B1A4652}" type="datetimeFigureOut">
              <a:rPr lang="en-US" smtClean="0"/>
              <a:t>4/4/2014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2229747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D30C71-AD6A-4767-94B3-F8972B1A4652}" type="datetimeFigureOut">
              <a:rPr lang="en-US" smtClean="0"/>
              <a:t>4/4/2014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60080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D30C71-AD6A-4767-94B3-F8972B1A4652}" type="datetimeFigureOut">
              <a:rPr lang="en-US" smtClean="0"/>
              <a:t>4/4/2014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15288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30C71-AD6A-4767-94B3-F8972B1A4652}" type="datetimeFigureOut">
              <a:rPr lang="en-US" smtClean="0"/>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1853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30C71-AD6A-4767-94B3-F8972B1A4652}" type="datetimeFigureOut">
              <a:rPr lang="en-US" smtClean="0"/>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35791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79848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2654268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E8CE75D-063A-4294-AC05-812E2C4915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0042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37E421-A5C6-4F2E-9B73-D06E7C93B4E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2306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18E895A-C97B-4E68-BE4B-EDD7452A38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7397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2E3778-22D1-4028-917A-47D3B56F9E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38007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7032975-B66F-474C-8A3F-3CC8DEDF224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1740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6306DCD-222B-4CF4-BF8D-EEC3418AFD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5925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4BFD7BFD-766B-4F70-96C6-C88926E72AC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6433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4B19FC-898A-427A-872E-EDEED4F1DA8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3488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045C962-8E46-418D-BC46-848B7F3791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7274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8CD1AA1-90E9-45AA-ADC3-3C655EA8467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59832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8D29556-8770-49CF-9399-8F611965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8686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F981C8-1DC9-47DA-A5C8-D9DDEDAE2B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3748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6600FC-1D94-4D3E-BC1D-B92FC8DA7E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488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B1B28A-B146-49C9-ADAF-EB1DB43676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1713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F6A556-9F65-4EA6-9CF8-18436F1D45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4272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18C84EE-90E9-4DFC-B61E-5F36793EBD8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3132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C664E1C-D04A-49FD-BE30-0E32B09C25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42281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FCCB161-C351-4451-A9B6-C30548F670A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828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E63605C-3235-4580-BD67-EAEF6850406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1735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2DE955F-3F29-4B89-8C11-F7D9E572DE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5413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83B6CC-6C66-4A95-8D6C-3E22C065509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287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47808C-D6C8-4766-9BF3-4EE26D8D4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1862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fld id="{EED30C71-AD6A-4767-94B3-F8972B1A4652}" type="datetimeFigureOut">
              <a:rPr lang="en-US" smtClean="0"/>
              <a:t>4/4/2014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fld id="{61AD3B4A-45E2-48E7-9330-5BEF57323A1A}" type="slidenum">
              <a:rPr lang="en-US" smtClean="0"/>
              <a:t>‹#›</a:t>
            </a:fld>
            <a:endParaRPr lang="en-US"/>
          </a:p>
        </p:txBody>
      </p:sp>
    </p:spTree>
    <p:extLst>
      <p:ext uri="{BB962C8B-B14F-4D97-AF65-F5344CB8AC3E}">
        <p14:creationId xmlns:p14="http://schemas.microsoft.com/office/powerpoint/2010/main" val="389266513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defRPr sz="1400"/>
            </a:lvl1pPr>
          </a:lstStyle>
          <a:p>
            <a:pPr eaLnBrk="0" fontAlgn="base" hangingPunct="0">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lgn="r">
              <a:defRPr sz="1400"/>
            </a:lvl1pPr>
          </a:lstStyle>
          <a:p>
            <a:pPr eaLnBrk="0" fontAlgn="base" hangingPunct="0">
              <a:spcBef>
                <a:spcPct val="0"/>
              </a:spcBef>
              <a:spcAft>
                <a:spcPct val="0"/>
              </a:spcAft>
            </a:pPr>
            <a:fld id="{380761FF-7DBF-498A-9C2D-FF2140E9D7F7}" type="slidenum">
              <a:rPr lang="en-US" smtClean="0">
                <a:solidFill>
                  <a:srgbClr val="000000"/>
                </a:solidFill>
              </a:rPr>
              <a:pPr eaLnBrk="0" fontAlgn="base" hangingPunct="0">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888656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defRPr>
      </a:lvl5pPr>
      <a:lvl6pPr marL="457153" algn="ctr" rtl="0" fontAlgn="base">
        <a:spcBef>
          <a:spcPct val="0"/>
        </a:spcBef>
        <a:spcAft>
          <a:spcPct val="0"/>
        </a:spcAft>
        <a:defRPr sz="4400">
          <a:solidFill>
            <a:schemeClr val="tx2"/>
          </a:solidFill>
          <a:latin typeface="Arial" charset="0"/>
          <a:ea typeface="ＭＳ Ｐゴシック" charset="-128"/>
        </a:defRPr>
      </a:lvl6pPr>
      <a:lvl7pPr marL="914305" algn="ctr" rtl="0" fontAlgn="base">
        <a:spcBef>
          <a:spcPct val="0"/>
        </a:spcBef>
        <a:spcAft>
          <a:spcPct val="0"/>
        </a:spcAft>
        <a:defRPr sz="4400">
          <a:solidFill>
            <a:schemeClr val="tx2"/>
          </a:solidFill>
          <a:latin typeface="Arial" charset="0"/>
          <a:ea typeface="ＭＳ Ｐゴシック" charset="-128"/>
        </a:defRPr>
      </a:lvl7pPr>
      <a:lvl8pPr marL="1371458" algn="ctr" rtl="0" fontAlgn="base">
        <a:spcBef>
          <a:spcPct val="0"/>
        </a:spcBef>
        <a:spcAft>
          <a:spcPct val="0"/>
        </a:spcAft>
        <a:defRPr sz="4400">
          <a:solidFill>
            <a:schemeClr val="tx2"/>
          </a:solidFill>
          <a:latin typeface="Arial" charset="0"/>
          <a:ea typeface="ＭＳ Ｐゴシック" charset="-128"/>
        </a:defRPr>
      </a:lvl8pPr>
      <a:lvl9pPr marL="1828610" algn="ctr" rtl="0" fontAlgn="base">
        <a:spcBef>
          <a:spcPct val="0"/>
        </a:spcBef>
        <a:spcAft>
          <a:spcPct val="0"/>
        </a:spcAft>
        <a:defRPr sz="4400">
          <a:solidFill>
            <a:schemeClr val="tx2"/>
          </a:solidFill>
          <a:latin typeface="Arial" charset="0"/>
          <a:ea typeface="ＭＳ Ｐゴシック" charset="-128"/>
        </a:defRPr>
      </a:lvl9pPr>
    </p:titleStyle>
    <p:bodyStyle>
      <a:lvl1pPr marL="342865" indent="-342865" algn="l" rtl="0" fontAlgn="base">
        <a:spcBef>
          <a:spcPct val="20000"/>
        </a:spcBef>
        <a:spcAft>
          <a:spcPct val="0"/>
        </a:spcAft>
        <a:buChar char="•"/>
        <a:defRPr sz="3200">
          <a:solidFill>
            <a:schemeClr val="tx1"/>
          </a:solidFill>
          <a:latin typeface="+mn-lt"/>
          <a:ea typeface="+mn-ea"/>
          <a:cs typeface="+mn-cs"/>
        </a:defRPr>
      </a:lvl1pPr>
      <a:lvl2pPr marL="742873" indent="-285720" algn="l" rtl="0" fontAlgn="base">
        <a:spcBef>
          <a:spcPct val="20000"/>
        </a:spcBef>
        <a:spcAft>
          <a:spcPct val="0"/>
        </a:spcAft>
        <a:buChar char="–"/>
        <a:defRPr sz="2800">
          <a:solidFill>
            <a:schemeClr val="tx1"/>
          </a:solidFill>
          <a:latin typeface="+mn-lt"/>
          <a:ea typeface="+mn-ea"/>
        </a:defRPr>
      </a:lvl2pPr>
      <a:lvl3pPr marL="1142882" indent="-228577" algn="l" rtl="0" fontAlgn="base">
        <a:spcBef>
          <a:spcPct val="20000"/>
        </a:spcBef>
        <a:spcAft>
          <a:spcPct val="0"/>
        </a:spcAft>
        <a:buChar char="•"/>
        <a:defRPr sz="2400">
          <a:solidFill>
            <a:schemeClr val="tx1"/>
          </a:solidFill>
          <a:latin typeface="+mn-lt"/>
          <a:ea typeface="+mn-ea"/>
        </a:defRPr>
      </a:lvl3pPr>
      <a:lvl4pPr marL="1600034" indent="-228577" algn="l" rtl="0" fontAlgn="base">
        <a:spcBef>
          <a:spcPct val="20000"/>
        </a:spcBef>
        <a:spcAft>
          <a:spcPct val="0"/>
        </a:spcAft>
        <a:buChar char="–"/>
        <a:defRPr sz="2000">
          <a:solidFill>
            <a:schemeClr val="tx1"/>
          </a:solidFill>
          <a:latin typeface="+mn-lt"/>
          <a:ea typeface="+mn-ea"/>
        </a:defRPr>
      </a:lvl4pPr>
      <a:lvl5pPr marL="2057187" indent="-228577" algn="l" rtl="0" fontAlgn="base">
        <a:spcBef>
          <a:spcPct val="20000"/>
        </a:spcBef>
        <a:spcAft>
          <a:spcPct val="0"/>
        </a:spcAft>
        <a:buChar char="»"/>
        <a:defRPr sz="2000">
          <a:solidFill>
            <a:schemeClr val="tx1"/>
          </a:solidFill>
          <a:latin typeface="+mn-lt"/>
          <a:ea typeface="+mn-ea"/>
        </a:defRPr>
      </a:lvl5pPr>
      <a:lvl6pPr marL="2514340" indent="-228577" algn="l" rtl="0" fontAlgn="base">
        <a:spcBef>
          <a:spcPct val="20000"/>
        </a:spcBef>
        <a:spcAft>
          <a:spcPct val="0"/>
        </a:spcAft>
        <a:buChar char="»"/>
        <a:defRPr sz="2000">
          <a:solidFill>
            <a:schemeClr val="tx1"/>
          </a:solidFill>
          <a:latin typeface="+mn-lt"/>
          <a:ea typeface="+mn-ea"/>
        </a:defRPr>
      </a:lvl6pPr>
      <a:lvl7pPr marL="2971492" indent="-228577" algn="l" rtl="0" fontAlgn="base">
        <a:spcBef>
          <a:spcPct val="20000"/>
        </a:spcBef>
        <a:spcAft>
          <a:spcPct val="0"/>
        </a:spcAft>
        <a:buChar char="»"/>
        <a:defRPr sz="2000">
          <a:solidFill>
            <a:schemeClr val="tx1"/>
          </a:solidFill>
          <a:latin typeface="+mn-lt"/>
          <a:ea typeface="+mn-ea"/>
        </a:defRPr>
      </a:lvl7pPr>
      <a:lvl8pPr marL="3428645" indent="-228577" algn="l" rtl="0" fontAlgn="base">
        <a:spcBef>
          <a:spcPct val="20000"/>
        </a:spcBef>
        <a:spcAft>
          <a:spcPct val="0"/>
        </a:spcAft>
        <a:buChar char="»"/>
        <a:defRPr sz="2000">
          <a:solidFill>
            <a:schemeClr val="tx1"/>
          </a:solidFill>
          <a:latin typeface="+mn-lt"/>
          <a:ea typeface="+mn-ea"/>
        </a:defRPr>
      </a:lvl8pPr>
      <a:lvl9pPr marL="3885797" indent="-228577"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0"/>
              </a:defRPr>
            </a:lvl1pPr>
          </a:lstStyle>
          <a:p>
            <a:pPr defTabSz="914400"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Times New Roman" charset="0"/>
                <a:ea typeface="ＭＳ Ｐゴシック" charset="0"/>
              </a:defRPr>
            </a:lvl1pPr>
          </a:lstStyle>
          <a:p>
            <a:pPr defTabSz="91440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defRPr/>
            </a:pPr>
            <a:fld id="{2CA34E74-2BAE-404E-91F0-12E0BF3784D1}" type="slidenum">
              <a:rPr lang="en-US">
                <a:solidFill>
                  <a:srgbClr val="000000"/>
                </a:solidFill>
              </a:rPr>
              <a:pPr defTabSz="914400"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050023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charset="0"/>
          <a:ea typeface="MS PGothic" pitchFamily="34" charset="-128"/>
        </a:defRPr>
      </a:lvl2pPr>
      <a:lvl3pPr algn="ctr" rtl="0" eaLnBrk="0" fontAlgn="base" hangingPunct="0">
        <a:spcBef>
          <a:spcPct val="0"/>
        </a:spcBef>
        <a:spcAft>
          <a:spcPct val="0"/>
        </a:spcAft>
        <a:defRPr sz="4400">
          <a:solidFill>
            <a:schemeClr val="tx2"/>
          </a:solidFill>
          <a:latin typeface="Times New Roman" charset="0"/>
          <a:ea typeface="MS PGothic" pitchFamily="34" charset="-128"/>
        </a:defRPr>
      </a:lvl3pPr>
      <a:lvl4pPr algn="ctr" rtl="0" eaLnBrk="0" fontAlgn="base" hangingPunct="0">
        <a:spcBef>
          <a:spcPct val="0"/>
        </a:spcBef>
        <a:spcAft>
          <a:spcPct val="0"/>
        </a:spcAft>
        <a:defRPr sz="4400">
          <a:solidFill>
            <a:schemeClr val="tx2"/>
          </a:solidFill>
          <a:latin typeface="Times New Roman" charset="0"/>
          <a:ea typeface="MS PGothic" pitchFamily="34" charset="-128"/>
        </a:defRPr>
      </a:lvl4pPr>
      <a:lvl5pPr algn="ctr" rtl="0" eaLnBrk="0" fontAlgn="base" hangingPunct="0">
        <a:spcBef>
          <a:spcPct val="0"/>
        </a:spcBef>
        <a:spcAft>
          <a:spcPct val="0"/>
        </a:spcAft>
        <a:defRPr sz="4400">
          <a:solidFill>
            <a:schemeClr val="tx2"/>
          </a:solidFill>
          <a:latin typeface="Times New Roman" charset="0"/>
          <a:ea typeface="MS PGothic" pitchFamily="34" charset="-128"/>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feature=player_embedded&amp;v=bPCiWiLu-W4" TargetMode="External"/><Relationship Id="rId2" Type="http://schemas.openxmlformats.org/officeDocument/2006/relationships/hyperlink" Target="http://vimeo.com/16886912" TargetMode="External"/><Relationship Id="rId1" Type="http://schemas.openxmlformats.org/officeDocument/2006/relationships/slideLayout" Target="../slideLayouts/slideLayout1.xml"/><Relationship Id="rId5" Type="http://schemas.openxmlformats.org/officeDocument/2006/relationships/hyperlink" Target="http://www.youtube.com/watch?v=JHw5_1Hopsc" TargetMode="External"/><Relationship Id="rId4" Type="http://schemas.openxmlformats.org/officeDocument/2006/relationships/hyperlink" Target="http://redux.com/view/post/2176863/Linotype-The-Film-Official-Traile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Microsoft_Word_97_-_2003_Document1.doc"/><Relationship Id="rId5" Type="http://schemas.openxmlformats.org/officeDocument/2006/relationships/oleObject" Target="../embeddings/oleObject1.bin"/><Relationship Id="rId4" Type="http://schemas.openxmlformats.org/officeDocument/2006/relationships/hyperlink" Target="http://www.youtube.com/watch?v=G8cCS3o62iI"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24200"/>
            <a:ext cx="7772400" cy="1470025"/>
          </a:xfrm>
        </p:spPr>
        <p:txBody>
          <a:bodyPr>
            <a:normAutofit fontScale="90000"/>
          </a:bodyPr>
          <a:lstStyle/>
          <a:p>
            <a:pPr algn="l"/>
            <a:r>
              <a:rPr lang="en-US" sz="2200" dirty="0" smtClean="0">
                <a:hlinkClick r:id="rId2"/>
              </a:rPr>
              <a:t/>
            </a:r>
            <a:br>
              <a:rPr lang="en-US" sz="2200" dirty="0" smtClean="0">
                <a:hlinkClick r:id="rId2"/>
              </a:rPr>
            </a:br>
            <a:r>
              <a:rPr lang="en-US" sz="2200" dirty="0" smtClean="0"/>
              <a:t>Videos used in class: </a:t>
            </a:r>
            <a:br>
              <a:rPr lang="en-US" sz="2200" dirty="0" smtClean="0"/>
            </a:br>
            <a:r>
              <a:rPr lang="en-US" sz="2200" dirty="0"/>
              <a:t/>
            </a:r>
            <a:br>
              <a:rPr lang="en-US" sz="2200" dirty="0"/>
            </a:br>
            <a:r>
              <a:rPr lang="en-US" sz="2200" dirty="0"/>
              <a:t>L</a:t>
            </a:r>
            <a:r>
              <a:rPr lang="en-US" sz="2200" dirty="0" smtClean="0"/>
              <a:t>etter press and Linotype </a:t>
            </a:r>
            <a:r>
              <a:rPr lang="en-US" sz="2200" dirty="0" smtClean="0">
                <a:hlinkClick r:id="rId3"/>
              </a:rPr>
              <a:t>https</a:t>
            </a:r>
            <a:r>
              <a:rPr lang="en-US" sz="2200" dirty="0">
                <a:hlinkClick r:id="rId3"/>
              </a:rPr>
              <a:t>://</a:t>
            </a:r>
            <a:r>
              <a:rPr lang="en-US" sz="2200" dirty="0" smtClean="0">
                <a:hlinkClick r:id="rId3"/>
              </a:rPr>
              <a:t>www.youtube.com/watch?feature=player_embedded&amp;v=bPCiWiLu-W4</a:t>
            </a:r>
            <a:r>
              <a:rPr lang="en-US" sz="2200" dirty="0" smtClean="0"/>
              <a:t/>
            </a:r>
            <a:br>
              <a:rPr lang="en-US" sz="2200" dirty="0" smtClean="0"/>
            </a:br>
            <a:r>
              <a:rPr lang="en-US" sz="2200" dirty="0"/>
              <a:t/>
            </a:r>
            <a:br>
              <a:rPr lang="en-US" sz="2200" dirty="0"/>
            </a:br>
            <a:r>
              <a:rPr lang="en-US" sz="2200" dirty="0" smtClean="0"/>
              <a:t>Linotype</a:t>
            </a:r>
            <a:br>
              <a:rPr lang="en-US" sz="2200" dirty="0" smtClean="0"/>
            </a:br>
            <a:r>
              <a:rPr lang="en-US" sz="2200" dirty="0" smtClean="0">
                <a:hlinkClick r:id="rId4"/>
              </a:rPr>
              <a:t>http</a:t>
            </a:r>
            <a:r>
              <a:rPr lang="en-US" sz="2200" dirty="0">
                <a:hlinkClick r:id="rId4"/>
              </a:rPr>
              <a:t>://</a:t>
            </a:r>
            <a:r>
              <a:rPr lang="en-US" sz="2200" dirty="0" smtClean="0">
                <a:hlinkClick r:id="rId4"/>
              </a:rPr>
              <a:t>redux.com/view/post/2176863/Linotype-The-Film-Official-Trailer</a:t>
            </a:r>
            <a:r>
              <a:rPr lang="en-US" sz="2200" dirty="0" smtClean="0"/>
              <a:t/>
            </a:r>
            <a:br>
              <a:rPr lang="en-US" sz="2200" dirty="0" smtClean="0"/>
            </a:br>
            <a:r>
              <a:rPr lang="en-US" sz="2200" dirty="0" smtClean="0"/>
              <a:t/>
            </a:r>
            <a:br>
              <a:rPr lang="en-US" sz="2200" dirty="0" smtClean="0"/>
            </a:br>
            <a:r>
              <a:rPr lang="en-US" sz="2200" dirty="0"/>
              <a:t>Lithography </a:t>
            </a:r>
            <a:r>
              <a:rPr lang="en-US" sz="2200" dirty="0">
                <a:hlinkClick r:id="rId5"/>
              </a:rPr>
              <a:t>http://</a:t>
            </a:r>
            <a:r>
              <a:rPr lang="en-US" sz="2200" dirty="0" smtClean="0">
                <a:hlinkClick r:id="rId5"/>
              </a:rPr>
              <a:t>www.youtube.com/watch?v=JHw5_1Hopsc</a:t>
            </a:r>
            <a:r>
              <a:rPr lang="en-US" sz="2200" dirty="0" smtClean="0"/>
              <a:t/>
            </a:r>
            <a:br>
              <a:rPr lang="en-US" sz="2200" dirty="0" smtClean="0"/>
            </a:br>
            <a:r>
              <a:rPr lang="en-US" sz="2200" dirty="0" smtClean="0"/>
              <a:t/>
            </a:r>
            <a:br>
              <a:rPr lang="en-US" sz="2200" dirty="0" smtClean="0"/>
            </a:br>
            <a:r>
              <a:rPr lang="en-US" dirty="0"/>
              <a:t/>
            </a:r>
            <a:br>
              <a:rPr lang="en-US" dirty="0"/>
            </a:br>
            <a:endParaRPr lang="en-US"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334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1470025"/>
          </a:xfrm>
        </p:spPr>
        <p:txBody>
          <a:bodyPr>
            <a:normAutofit fontScale="90000"/>
          </a:bodyPr>
          <a:lstStyle/>
          <a:p>
            <a:r>
              <a:rPr lang="en-US" dirty="0" smtClean="0"/>
              <a:t>History of Design</a:t>
            </a:r>
            <a:br>
              <a:rPr lang="en-US" dirty="0" smtClean="0"/>
            </a:br>
            <a:r>
              <a:rPr lang="en-US" dirty="0" smtClean="0"/>
              <a:t/>
            </a:r>
            <a:br>
              <a:rPr lang="en-US" dirty="0" smtClean="0"/>
            </a:br>
            <a:endParaRPr lang="en-US" sz="3600" dirty="0"/>
          </a:p>
        </p:txBody>
      </p:sp>
      <p:sp>
        <p:nvSpPr>
          <p:cNvPr id="3" name="Subtitle 2"/>
          <p:cNvSpPr>
            <a:spLocks noGrp="1"/>
          </p:cNvSpPr>
          <p:nvPr>
            <p:ph type="subTitle" idx="1"/>
          </p:nvPr>
        </p:nvSpPr>
        <p:spPr/>
        <p:txBody>
          <a:bodyPr/>
          <a:lstStyle/>
          <a:p>
            <a:endParaRPr lang="en-US" dirty="0" smtClean="0"/>
          </a:p>
          <a:p>
            <a:r>
              <a:rPr lang="en-US" dirty="0" smtClean="0"/>
              <a:t>Instructor: Gayle </a:t>
            </a:r>
            <a:r>
              <a:rPr lang="en-US" dirty="0" err="1" smtClean="0"/>
              <a:t>Clemans</a:t>
            </a:r>
            <a:endParaRPr lang="en-US" dirty="0"/>
          </a:p>
        </p:txBody>
      </p:sp>
    </p:spTree>
    <p:extLst>
      <p:ext uri="{BB962C8B-B14F-4D97-AF65-F5344CB8AC3E}">
        <p14:creationId xmlns:p14="http://schemas.microsoft.com/office/powerpoint/2010/main" val="3656336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153400" cy="639762"/>
          </a:xfrm>
        </p:spPr>
        <p:txBody>
          <a:bodyPr>
            <a:normAutofit fontScale="90000"/>
          </a:bodyPr>
          <a:lstStyle/>
          <a:p>
            <a:r>
              <a:rPr lang="en-US" dirty="0"/>
              <a:t>Instructor: Gayle </a:t>
            </a:r>
            <a:r>
              <a:rPr lang="en-US" dirty="0" err="1"/>
              <a:t>Clemans</a:t>
            </a:r>
            <a:r>
              <a:rPr lang="en-US" dirty="0"/>
              <a:t/>
            </a:r>
            <a:br>
              <a:rPr lang="en-US" dirty="0"/>
            </a:br>
            <a:r>
              <a:rPr lang="en-US" dirty="0"/>
              <a:t/>
            </a:r>
            <a:br>
              <a:rPr lang="en-US" dirty="0"/>
            </a:br>
            <a:r>
              <a:rPr lang="en-US" dirty="0"/>
              <a:t>History of </a:t>
            </a:r>
            <a:r>
              <a:rPr lang="en-US" dirty="0" smtClean="0"/>
              <a:t>Design</a:t>
            </a:r>
            <a:br>
              <a:rPr lang="en-US" dirty="0" smtClean="0"/>
            </a:br>
            <a:r>
              <a:rPr lang="en-US" dirty="0" smtClean="0"/>
              <a:t>1850s-1960s</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19400"/>
            <a:ext cx="4717209" cy="3017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Don is all about appearances, and he sells himself really well,'' says Amy Wells, decorator for the Emmy-winning Mad Men . ''So anything that go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0640" y="2819400"/>
            <a:ext cx="4023360"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250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80" t="15429" r="4847" b="7143"/>
          <a:stretch/>
        </p:blipFill>
        <p:spPr bwMode="auto">
          <a:xfrm>
            <a:off x="3611880" y="1066803"/>
            <a:ext cx="6675120" cy="3392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img.auctiva.com/imgdata/1/4/3/3/0/3/webimg/592667127_t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939553"/>
            <a:ext cx="326707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 y="3962401"/>
            <a:ext cx="3200400" cy="204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15239" y="91450"/>
            <a:ext cx="2409825" cy="457200"/>
          </a:xfrm>
        </p:spPr>
        <p:txBody>
          <a:bodyPr>
            <a:noAutofit/>
          </a:bodyPr>
          <a:lstStyle/>
          <a:p>
            <a:pPr marL="0" indent="0">
              <a:buNone/>
            </a:pPr>
            <a:r>
              <a:rPr lang="en-US" sz="2000" dirty="0"/>
              <a:t>Godey's Lady's Book, </a:t>
            </a:r>
          </a:p>
          <a:p>
            <a:pPr marL="0" indent="0">
              <a:buNone/>
            </a:pPr>
            <a:r>
              <a:rPr lang="en-US" sz="2000" dirty="0"/>
              <a:t>October 1859</a:t>
            </a:r>
          </a:p>
        </p:txBody>
      </p:sp>
      <p:sp>
        <p:nvSpPr>
          <p:cNvPr id="5" name="TextBox 4"/>
          <p:cNvSpPr txBox="1"/>
          <p:nvPr/>
        </p:nvSpPr>
        <p:spPr>
          <a:xfrm>
            <a:off x="4800600" y="152401"/>
            <a:ext cx="2743200" cy="707886"/>
          </a:xfrm>
          <a:prstGeom prst="rect">
            <a:avLst/>
          </a:prstGeom>
          <a:noFill/>
        </p:spPr>
        <p:txBody>
          <a:bodyPr wrap="square" lIns="91430" tIns="45715" rIns="91430" bIns="45715" rtlCol="0">
            <a:spAutoFit/>
          </a:bodyPr>
          <a:lstStyle/>
          <a:p>
            <a:r>
              <a:rPr lang="en-US" sz="2000" dirty="0"/>
              <a:t>Screenshot, </a:t>
            </a:r>
          </a:p>
          <a:p>
            <a:r>
              <a:rPr lang="en-US" sz="2000" dirty="0"/>
              <a:t>September  6, 2012</a:t>
            </a:r>
          </a:p>
        </p:txBody>
      </p:sp>
    </p:spTree>
    <p:extLst>
      <p:ext uri="{BB962C8B-B14F-4D97-AF65-F5344CB8AC3E}">
        <p14:creationId xmlns:p14="http://schemas.microsoft.com/office/powerpoint/2010/main" val="2541145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28600"/>
            <a:ext cx="8229600" cy="1143000"/>
          </a:xfrm>
        </p:spPr>
        <p:txBody>
          <a:bodyPr>
            <a:normAutofit fontScale="90000"/>
          </a:bodyPr>
          <a:lstStyle/>
          <a:p>
            <a:r>
              <a:rPr lang="en-US" dirty="0" smtClean="0"/>
              <a:t/>
            </a:r>
            <a:br>
              <a:rPr lang="en-US" dirty="0" smtClean="0"/>
            </a:br>
            <a:r>
              <a:rPr lang="en-US" dirty="0" smtClean="0"/>
              <a:t>A Culture of Industry and Progress…and Taste</a:t>
            </a:r>
            <a:r>
              <a:rPr lang="en-US" dirty="0"/>
              <a:t>! </a:t>
            </a:r>
            <a:br>
              <a:rPr lang="en-US" dirty="0"/>
            </a:br>
            <a:endParaRPr lang="en-US" dirty="0"/>
          </a:p>
        </p:txBody>
      </p:sp>
      <p:sp>
        <p:nvSpPr>
          <p:cNvPr id="3" name="Content Placeholder 2"/>
          <p:cNvSpPr>
            <a:spLocks noGrp="1"/>
          </p:cNvSpPr>
          <p:nvPr>
            <p:ph idx="1"/>
          </p:nvPr>
        </p:nvSpPr>
        <p:spPr>
          <a:xfrm>
            <a:off x="6734176" y="2743200"/>
            <a:ext cx="2409825" cy="457200"/>
          </a:xfrm>
        </p:spPr>
        <p:txBody>
          <a:bodyPr>
            <a:noAutofit/>
          </a:bodyPr>
          <a:lstStyle/>
          <a:p>
            <a:pPr marL="0" indent="0">
              <a:buNone/>
            </a:pPr>
            <a:r>
              <a:rPr lang="en-US" sz="2000" dirty="0"/>
              <a:t>Godey's Lady's Book, </a:t>
            </a:r>
          </a:p>
          <a:p>
            <a:pPr marL="0" indent="0">
              <a:buNone/>
            </a:pPr>
            <a:r>
              <a:rPr lang="en-US" sz="2000" dirty="0"/>
              <a:t>October 1859</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1" y="1828800"/>
            <a:ext cx="64293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681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Relationship between design and  new technology/new materials</a:t>
            </a:r>
          </a:p>
          <a:p>
            <a:pPr marL="0" indent="0">
              <a:buNone/>
            </a:pPr>
            <a:endParaRPr lang="en-US" dirty="0" smtClean="0"/>
          </a:p>
          <a:p>
            <a:r>
              <a:rPr lang="en-US" dirty="0" smtClean="0"/>
              <a:t>Expansion of production</a:t>
            </a:r>
          </a:p>
          <a:p>
            <a:endParaRPr lang="en-US" dirty="0" smtClean="0"/>
          </a:p>
          <a:p>
            <a:r>
              <a:rPr lang="en-US" dirty="0" smtClean="0"/>
              <a:t>Growing demand for goods and furnishings</a:t>
            </a:r>
          </a:p>
          <a:p>
            <a:endParaRPr lang="en-US" dirty="0" smtClean="0"/>
          </a:p>
          <a:p>
            <a:r>
              <a:rPr lang="en-US" dirty="0" smtClean="0"/>
              <a:t>Expanded and elevated role of The Designer</a:t>
            </a:r>
            <a:endParaRPr lang="en-US" dirty="0"/>
          </a:p>
        </p:txBody>
      </p:sp>
    </p:spTree>
    <p:extLst>
      <p:ext uri="{BB962C8B-B14F-4D97-AF65-F5344CB8AC3E}">
        <p14:creationId xmlns:p14="http://schemas.microsoft.com/office/powerpoint/2010/main" val="3685247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lIns="91430" tIns="45715" rIns="91430" bIns="45715" anchor="ctr"/>
          <a:lstStyle/>
          <a:p>
            <a:pPr eaLnBrk="0" fontAlgn="base" hangingPunct="0">
              <a:spcBef>
                <a:spcPct val="0"/>
              </a:spcBef>
              <a:spcAft>
                <a:spcPct val="0"/>
              </a:spcAft>
            </a:pPr>
            <a:r>
              <a:rPr lang="en-US" sz="2400" dirty="0">
                <a:solidFill>
                  <a:srgbClr val="000000"/>
                </a:solidFill>
              </a:rPr>
              <a:t>lithograph by Currier &amp; Ives</a:t>
            </a:r>
          </a:p>
        </p:txBody>
      </p:sp>
      <p:sp>
        <p:nvSpPr>
          <p:cNvPr id="2" name="Content Placeholder 1"/>
          <p:cNvSpPr>
            <a:spLocks noGrp="1"/>
          </p:cNvSpPr>
          <p:nvPr>
            <p:ph idx="1"/>
          </p:nvPr>
        </p:nvSpPr>
        <p:spPr/>
        <p:txBody>
          <a:bodyPr/>
          <a:lstStyle/>
          <a:p>
            <a:endParaRPr lang="en-US" dirty="0"/>
          </a:p>
        </p:txBody>
      </p:sp>
      <p:pic>
        <p:nvPicPr>
          <p:cNvPr id="11266" name="Picture 2" descr="The Progress of the Century: The Lightning Steam Press, the Electric Telegraph, the Locomotive and the Steamboat, pub. by Currier &amp; Ives, 1876 (litho) (b&amp;w photo)"/>
          <p:cNvPicPr>
            <a:picLocks noChangeAspect="1" noChangeArrowheads="1"/>
          </p:cNvPicPr>
          <p:nvPr/>
        </p:nvPicPr>
        <p:blipFill rotWithShape="1">
          <a:blip r:embed="rId3">
            <a:extLst>
              <a:ext uri="{28A0092B-C50C-407E-A947-70E740481C1C}">
                <a14:useLocalDpi xmlns:a14="http://schemas.microsoft.com/office/drawing/2010/main" val="0"/>
              </a:ext>
            </a:extLst>
          </a:blip>
          <a:srcRect b="4042"/>
          <a:stretch/>
        </p:blipFill>
        <p:spPr bwMode="auto">
          <a:xfrm>
            <a:off x="1272333" y="731520"/>
            <a:ext cx="6599333" cy="5176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727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lIns="91430" tIns="45715" rIns="91430" bIns="45715" anchor="ctr"/>
          <a:lstStyle/>
          <a:p>
            <a:pPr eaLnBrk="0" fontAlgn="base" hangingPunct="0">
              <a:spcBef>
                <a:spcPct val="0"/>
              </a:spcBef>
              <a:spcAft>
                <a:spcPct val="0"/>
              </a:spcAft>
            </a:pPr>
            <a:r>
              <a:rPr lang="en-US" sz="2400" dirty="0" smtClean="0">
                <a:solidFill>
                  <a:srgbClr val="000000"/>
                </a:solidFill>
              </a:rPr>
              <a:t>lithograph by Currier &amp; Ives</a:t>
            </a:r>
            <a:endParaRPr lang="en-US" sz="2400" dirty="0">
              <a:solidFill>
                <a:srgbClr val="000000"/>
              </a:solidFill>
            </a:endParaRPr>
          </a:p>
        </p:txBody>
      </p:sp>
      <p:sp>
        <p:nvSpPr>
          <p:cNvPr id="5123" name="Rectangle 3"/>
          <p:cNvSpPr>
            <a:spLocks noGrp="1" noChangeArrowheads="1"/>
          </p:cNvSpPr>
          <p:nvPr>
            <p:ph type="body" idx="1"/>
          </p:nvPr>
        </p:nvSpPr>
        <p:spPr>
          <a:xfrm>
            <a:off x="5029200" y="228600"/>
            <a:ext cx="4191000" cy="6629400"/>
          </a:xfrm>
        </p:spPr>
        <p:txBody>
          <a:bodyPr/>
          <a:lstStyle/>
          <a:p>
            <a:pPr>
              <a:buFontTx/>
              <a:buNone/>
            </a:pPr>
            <a:r>
              <a:rPr lang="en-US" sz="2200" dirty="0">
                <a:solidFill>
                  <a:schemeClr val="bg1"/>
                </a:solidFill>
              </a:rPr>
              <a:t>	The Industrial Revolution generated a totally new social structure in America and Europe. </a:t>
            </a:r>
          </a:p>
          <a:p>
            <a:pPr>
              <a:buFontTx/>
              <a:buNone/>
            </a:pPr>
            <a:r>
              <a:rPr lang="en-US" sz="2200" dirty="0">
                <a:solidFill>
                  <a:schemeClr val="bg1"/>
                </a:solidFill>
              </a:rPr>
              <a:t>	</a:t>
            </a:r>
          </a:p>
          <a:p>
            <a:pPr>
              <a:buFontTx/>
              <a:buNone/>
            </a:pPr>
            <a:r>
              <a:rPr lang="en-US" sz="2200" dirty="0">
                <a:solidFill>
                  <a:schemeClr val="bg1"/>
                </a:solidFill>
              </a:rPr>
              <a:t>	The forces of industrialization and urbanization dictated a new way of life for the population as a whole. </a:t>
            </a:r>
          </a:p>
          <a:p>
            <a:pPr>
              <a:buFontTx/>
              <a:buNone/>
            </a:pPr>
            <a:endParaRPr lang="en-US" sz="2200" dirty="0">
              <a:solidFill>
                <a:schemeClr val="bg1"/>
              </a:solidFill>
            </a:endParaRPr>
          </a:p>
          <a:p>
            <a:pPr>
              <a:buFontTx/>
              <a:buNone/>
            </a:pPr>
            <a:r>
              <a:rPr lang="en-US" sz="2200" dirty="0">
                <a:solidFill>
                  <a:schemeClr val="bg1"/>
                </a:solidFill>
              </a:rPr>
              <a:t>	</a:t>
            </a:r>
            <a:endParaRPr lang="en-US" sz="2400" dirty="0">
              <a:solidFill>
                <a:schemeClr val="bg1"/>
              </a:solidFill>
              <a:latin typeface="Verdana" charset="0"/>
            </a:endParaRPr>
          </a:p>
        </p:txBody>
      </p:sp>
      <p:pic>
        <p:nvPicPr>
          <p:cNvPr id="12290" name="Picture 2" descr="The Progress of the Century: The Lightning Steam Press, the Electric Telegraph, the Locomotive and the Steamboat, pub. by Currier &amp; Ives, 1876 (litho) (b&amp;w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4921538"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479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9560" y="152400"/>
            <a:ext cx="5029200" cy="3218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The Progress of the Century: The Lightning Steam Press, the Electric Telegraph, the Locomotive and the Steamboat, pub. by Currier &amp; Ives, 1876 (litho) (b&amp;w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06505"/>
            <a:ext cx="4921538"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783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7605713"/>
          </a:xfrm>
          <a:prstGeom prst="rect">
            <a:avLst/>
          </a:prstGeom>
          <a:noFill/>
          <a:extLst>
            <a:ext uri="{909E8E84-426E-40DD-AFC4-6F175D3DCCD1}">
              <a14:hiddenFill xmlns:a14="http://schemas.microsoft.com/office/drawing/2010/main">
                <a:solidFill>
                  <a:srgbClr val="FFFFFF"/>
                </a:solidFill>
              </a14:hiddenFill>
            </a:ext>
          </a:extLst>
        </p:spPr>
      </p:pic>
      <p:sp>
        <p:nvSpPr>
          <p:cNvPr id="7174" name="Rectangle 6"/>
          <p:cNvSpPr>
            <a:spLocks noChangeArrowheads="1"/>
          </p:cNvSpPr>
          <p:nvPr/>
        </p:nvSpPr>
        <p:spPr bwMode="auto">
          <a:xfrm>
            <a:off x="4572000" y="0"/>
            <a:ext cx="4572000" cy="7696200"/>
          </a:xfrm>
          <a:prstGeom prst="rect">
            <a:avLst/>
          </a:prstGeom>
          <a:solidFill>
            <a:schemeClr val="tx2"/>
          </a:solidFill>
          <a:ln w="9525">
            <a:solidFill>
              <a:schemeClr val="tx1"/>
            </a:solidFill>
            <a:miter lim="800000"/>
            <a:headEnd/>
            <a:tailEnd/>
          </a:ln>
        </p:spPr>
        <p:txBody>
          <a:bodyPr wrap="none" lIns="91430" tIns="45715" rIns="91430" bIns="45715" anchor="ctr"/>
          <a:lstStyle/>
          <a:p>
            <a:endParaRPr lang="en-US"/>
          </a:p>
        </p:txBody>
      </p:sp>
      <p:sp>
        <p:nvSpPr>
          <p:cNvPr id="7171" name="Rectangle 3"/>
          <p:cNvSpPr>
            <a:spLocks noGrp="1" noChangeArrowheads="1"/>
          </p:cNvSpPr>
          <p:nvPr>
            <p:ph type="body" idx="1"/>
          </p:nvPr>
        </p:nvSpPr>
        <p:spPr>
          <a:xfrm>
            <a:off x="4724400" y="533400"/>
            <a:ext cx="4267200" cy="6591300"/>
          </a:xfrm>
        </p:spPr>
        <p:txBody>
          <a:bodyPr>
            <a:normAutofit/>
          </a:bodyPr>
          <a:lstStyle/>
          <a:p>
            <a:pPr>
              <a:lnSpc>
                <a:spcPct val="90000"/>
              </a:lnSpc>
              <a:buFontTx/>
              <a:buNone/>
            </a:pPr>
            <a:r>
              <a:rPr lang="en-US" dirty="0">
                <a:solidFill>
                  <a:schemeClr val="bg1"/>
                </a:solidFill>
              </a:rPr>
              <a:t>	</a:t>
            </a:r>
            <a:endParaRPr lang="en-US" sz="2400" dirty="0" smtClean="0">
              <a:solidFill>
                <a:schemeClr val="bg1"/>
              </a:solidFill>
            </a:endParaRPr>
          </a:p>
          <a:p>
            <a:pPr>
              <a:lnSpc>
                <a:spcPct val="90000"/>
              </a:lnSpc>
              <a:buFontTx/>
              <a:buNone/>
            </a:pPr>
            <a:r>
              <a:rPr lang="en-US" sz="2400" dirty="0" smtClean="0">
                <a:solidFill>
                  <a:schemeClr val="bg1"/>
                </a:solidFill>
              </a:rPr>
              <a:t>	America and many European nations experienced increased industrialism and capitalism.</a:t>
            </a:r>
          </a:p>
          <a:p>
            <a:pPr>
              <a:lnSpc>
                <a:spcPct val="90000"/>
              </a:lnSpc>
              <a:buFontTx/>
              <a:buNone/>
            </a:pPr>
            <a:endParaRPr lang="en-US" sz="2400" dirty="0" smtClean="0">
              <a:solidFill>
                <a:schemeClr val="bg1"/>
              </a:solidFill>
            </a:endParaRPr>
          </a:p>
          <a:p>
            <a:pPr>
              <a:lnSpc>
                <a:spcPct val="90000"/>
              </a:lnSpc>
              <a:buFontTx/>
              <a:buNone/>
            </a:pPr>
            <a:r>
              <a:rPr lang="en-US" sz="2400" dirty="0">
                <a:solidFill>
                  <a:schemeClr val="bg1"/>
                </a:solidFill>
              </a:rPr>
              <a:t>	</a:t>
            </a:r>
            <a:r>
              <a:rPr lang="en-US" sz="2400" dirty="0" smtClean="0">
                <a:solidFill>
                  <a:schemeClr val="bg1"/>
                </a:solidFill>
              </a:rPr>
              <a:t>By </a:t>
            </a:r>
            <a:r>
              <a:rPr lang="en-US" sz="2400" dirty="0">
                <a:solidFill>
                  <a:schemeClr val="bg1"/>
                </a:solidFill>
              </a:rPr>
              <a:t>the mid-nineteenth century, Britain led the world in terms of trade and enjoyed great prosperity. </a:t>
            </a:r>
          </a:p>
          <a:p>
            <a:pPr>
              <a:lnSpc>
                <a:spcPct val="90000"/>
              </a:lnSpc>
              <a:buFontTx/>
              <a:buNone/>
            </a:pPr>
            <a:endParaRPr lang="en-US" sz="2400" dirty="0">
              <a:solidFill>
                <a:schemeClr val="bg1"/>
              </a:solidFill>
            </a:endParaRPr>
          </a:p>
          <a:p>
            <a:pPr>
              <a:lnSpc>
                <a:spcPct val="90000"/>
              </a:lnSpc>
              <a:buFontTx/>
              <a:buNone/>
            </a:pPr>
            <a:r>
              <a:rPr lang="en-US" sz="2400" dirty="0" smtClean="0">
                <a:solidFill>
                  <a:schemeClr val="bg1"/>
                </a:solidFill>
              </a:rPr>
              <a:t>	The </a:t>
            </a:r>
            <a:r>
              <a:rPr lang="en-US" sz="2400" dirty="0">
                <a:solidFill>
                  <a:schemeClr val="bg1"/>
                </a:solidFill>
              </a:rPr>
              <a:t>foundation of a capitalist economy spawned a thriving middle class anxious to express its new found prosperity in terms of visual culture.</a:t>
            </a:r>
          </a:p>
        </p:txBody>
      </p:sp>
    </p:spTree>
    <p:extLst>
      <p:ext uri="{BB962C8B-B14F-4D97-AF65-F5344CB8AC3E}">
        <p14:creationId xmlns:p14="http://schemas.microsoft.com/office/powerpoint/2010/main" val="3168767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14400"/>
            <a:ext cx="5762625"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984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82041"/>
            <a:ext cx="8305800" cy="2971800"/>
          </a:xfrm>
        </p:spPr>
        <p:txBody>
          <a:bodyPr>
            <a:noAutofit/>
          </a:bodyPr>
          <a:lstStyle/>
          <a:p>
            <a:pPr algn="l"/>
            <a:r>
              <a:rPr lang="en-US" sz="3200" dirty="0"/>
              <a:t>1793, invention of cotton gin by Eli Whitney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early 1800s, introduction of steam power to spinning</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1841" y="4295776"/>
            <a:ext cx="38100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2" y="1066800"/>
            <a:ext cx="3757131" cy="256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1035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algn="l"/>
            <a:r>
              <a:rPr lang="en-US" sz="3100" dirty="0"/>
              <a:t>Steam-powered cylinder presses were </a:t>
            </a:r>
            <a:r>
              <a:rPr lang="en-US" sz="3100" dirty="0" smtClean="0"/>
              <a:t>used both </a:t>
            </a:r>
            <a:r>
              <a:rPr lang="en-US" sz="3100" dirty="0"/>
              <a:t>in paper printing and in fabric printing</a:t>
            </a:r>
            <a:r>
              <a:rPr lang="en-US" dirty="0"/>
              <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 y="2047875"/>
            <a:ext cx="29527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8520" y="3352800"/>
            <a:ext cx="609600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284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1"/>
            <a:ext cx="5181600" cy="5745163"/>
          </a:xfrm>
        </p:spPr>
        <p:txBody>
          <a:bodyPr>
            <a:normAutofit fontScale="85000" lnSpcReduction="20000"/>
          </a:bodyPr>
          <a:lstStyle/>
          <a:p>
            <a:r>
              <a:rPr lang="en-US" dirty="0" smtClean="0"/>
              <a:t>Printed </a:t>
            </a:r>
            <a:r>
              <a:rPr lang="en-US" dirty="0"/>
              <a:t>cottons were at the center of the Industrial Revolution in fabrics. </a:t>
            </a:r>
            <a:endParaRPr lang="en-US" dirty="0" smtClean="0"/>
          </a:p>
          <a:p>
            <a:endParaRPr lang="en-US" dirty="0"/>
          </a:p>
          <a:p>
            <a:r>
              <a:rPr lang="en-US" dirty="0" smtClean="0"/>
              <a:t>Many </a:t>
            </a:r>
            <a:r>
              <a:rPr lang="en-US" dirty="0"/>
              <a:t>more printed patterns and colors became available</a:t>
            </a:r>
            <a:r>
              <a:rPr lang="en-US" dirty="0" smtClean="0"/>
              <a:t>.</a:t>
            </a:r>
          </a:p>
          <a:p>
            <a:endParaRPr lang="en-US" dirty="0" smtClean="0"/>
          </a:p>
          <a:p>
            <a:r>
              <a:rPr lang="en-US" dirty="0" smtClean="0"/>
              <a:t>Improved </a:t>
            </a:r>
            <a:r>
              <a:rPr lang="en-US" dirty="0"/>
              <a:t>transportation and communications combined with lower costs to allow fashions to be more widely adopted by those in the middle and lower classes, and encouraged fashions to change more quickly than before.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52400"/>
            <a:ext cx="31623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293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836" y="449898"/>
            <a:ext cx="8229600" cy="4525963"/>
          </a:xfrm>
        </p:spPr>
        <p:txBody>
          <a:bodyPr>
            <a:normAutofit/>
          </a:bodyPr>
          <a:lstStyle/>
          <a:p>
            <a:r>
              <a:rPr lang="en-US" dirty="0" smtClean="0"/>
              <a:t>Rise of consumerism</a:t>
            </a:r>
          </a:p>
          <a:p>
            <a:r>
              <a:rPr lang="en-US" dirty="0" smtClean="0"/>
              <a:t>Transition from making to buying</a:t>
            </a:r>
          </a:p>
          <a:p>
            <a:r>
              <a:rPr lang="en-US" dirty="0" smtClean="0"/>
              <a:t>Transformation </a:t>
            </a:r>
            <a:r>
              <a:rPr lang="en-US" dirty="0"/>
              <a:t>of retail shopping</a:t>
            </a:r>
          </a:p>
          <a:p>
            <a:endParaRPr lang="en-US" dirty="0"/>
          </a:p>
          <a:p>
            <a:pPr marL="0" indent="0">
              <a:buNone/>
            </a:pPr>
            <a:endParaRPr lang="en-US" dirty="0" smtClean="0"/>
          </a:p>
          <a:p>
            <a:pPr marL="0" indent="0">
              <a:buNone/>
            </a:pPr>
            <a:endParaRPr lang="en-US" dirty="0" smtClean="0"/>
          </a:p>
          <a:p>
            <a:pPr marL="0" indent="0">
              <a:buNone/>
            </a:pPr>
            <a:r>
              <a:rPr lang="en-US" dirty="0" smtClean="0"/>
              <a:t> </a:t>
            </a:r>
          </a:p>
          <a:p>
            <a:endParaRPr lang="en-US" dirty="0"/>
          </a:p>
        </p:txBody>
      </p:sp>
      <p:pic>
        <p:nvPicPr>
          <p:cNvPr id="9218" name="Picture 2" descr="http://victorianparis.files.wordpress.com/2011/01/au-bon-marche2.jpg?w=471&amp;h=2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57" y="2362199"/>
            <a:ext cx="5646143" cy="3931920"/>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2160" y="2987041"/>
            <a:ext cx="3291840"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5441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685800"/>
            <a:ext cx="4572000" cy="2398394"/>
          </a:xfrm>
        </p:spPr>
        <p:txBody>
          <a:bodyPr>
            <a:normAutofit/>
          </a:bodyPr>
          <a:lstStyle/>
          <a:p>
            <a:pPr marL="457153" lvl="1" indent="0">
              <a:buNone/>
            </a:pPr>
            <a:r>
              <a:rPr lang="en-US" dirty="0"/>
              <a:t>T</a:t>
            </a:r>
            <a:r>
              <a:rPr lang="en-US" dirty="0" smtClean="0"/>
              <a:t>in containers</a:t>
            </a:r>
          </a:p>
          <a:p>
            <a:pPr marL="457153" lvl="1" indent="0">
              <a:buNone/>
            </a:pPr>
            <a:endParaRPr lang="en-US" dirty="0"/>
          </a:p>
          <a:p>
            <a:pPr marL="457153" lvl="1" indent="0">
              <a:buNone/>
            </a:pPr>
            <a:endParaRPr lang="en-US" dirty="0" smtClean="0"/>
          </a:p>
          <a:p>
            <a:pPr marL="457153" lvl="1" indent="0">
              <a:buNone/>
            </a:pPr>
            <a:r>
              <a:rPr lang="en-US" dirty="0" smtClean="0"/>
              <a:t>		Paper labels</a:t>
            </a:r>
            <a:endParaRPr lang="en-US"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895600"/>
            <a:ext cx="57150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5238750"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7513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you encourage this new buying public to buy?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8183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3028950" cy="484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57200"/>
            <a:ext cx="32766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3657600"/>
            <a:ext cx="26670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0850" y="5486400"/>
            <a:ext cx="2571750"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10644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533400"/>
            <a:ext cx="3829050" cy="612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descr="http://www.rzuser.uni-heidelberg.de/%7Eel6/presentations/pres_c2_hoa/19thand20thadvertising-Dateien/image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1" y="2057400"/>
            <a:ext cx="4389117" cy="34747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640080" y="1231613"/>
            <a:ext cx="33528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Rosemary Hair Dressing</a:t>
            </a:r>
            <a:b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b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Harper's Weekly, March 26, 1859</a:t>
            </a: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5074920" y="91440"/>
            <a:ext cx="1676400" cy="381000"/>
          </a:xfrm>
          <a:prstGeom prst="rect">
            <a:avLst/>
          </a:prstGeom>
          <a:noFill/>
        </p:spPr>
        <p:txBody>
          <a:bodyPr wrap="square" rtlCol="0">
            <a:spAutoFit/>
          </a:bodyPr>
          <a:lstStyle/>
          <a:p>
            <a:r>
              <a:rPr lang="en-US" b="1" dirty="0" smtClean="0">
                <a:latin typeface="Times New Roman" pitchFamily="18" charset="0"/>
                <a:cs typeface="Times New Roman" pitchFamily="18" charset="0"/>
              </a:rPr>
              <a:t>1886</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612164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04800"/>
            <a:ext cx="3829050" cy="612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6136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838200"/>
            <a:ext cx="2965044"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http://flyingdreams.home.mindspring.com/nickpearssoap.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00600" y="838200"/>
            <a:ext cx="2921405"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14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2"/>
            <a:ext cx="4297680" cy="6509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2480" y="2087879"/>
            <a:ext cx="4618305" cy="3383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23550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775" y="1143000"/>
            <a:ext cx="512445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56038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398522"/>
            <a:ext cx="4663440" cy="3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 y="1325636"/>
            <a:ext cx="3657600" cy="274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81600" y="2746772"/>
            <a:ext cx="4191000" cy="369332"/>
          </a:xfrm>
          <a:prstGeom prst="rect">
            <a:avLst/>
          </a:prstGeom>
          <a:noFill/>
        </p:spPr>
        <p:txBody>
          <a:bodyPr wrap="square" rtlCol="0">
            <a:spAutoFit/>
          </a:bodyPr>
          <a:lstStyle/>
          <a:p>
            <a:r>
              <a:rPr lang="en-US" dirty="0" smtClean="0"/>
              <a:t>“Editorial” image of cushion</a:t>
            </a:r>
            <a:endParaRPr lang="en-US" dirty="0"/>
          </a:p>
        </p:txBody>
      </p:sp>
      <p:sp>
        <p:nvSpPr>
          <p:cNvPr id="5" name="TextBox 4"/>
          <p:cNvSpPr txBox="1"/>
          <p:nvPr/>
        </p:nvSpPr>
        <p:spPr>
          <a:xfrm>
            <a:off x="762000" y="228600"/>
            <a:ext cx="2667000" cy="923330"/>
          </a:xfrm>
          <a:prstGeom prst="rect">
            <a:avLst/>
          </a:prstGeom>
          <a:noFill/>
        </p:spPr>
        <p:txBody>
          <a:bodyPr wrap="square" rtlCol="0">
            <a:spAutoFit/>
          </a:bodyPr>
          <a:lstStyle/>
          <a:p>
            <a:r>
              <a:rPr lang="en-US" dirty="0" smtClean="0"/>
              <a:t>advertisement purchased by business owner for  display in a periodical </a:t>
            </a:r>
            <a:endParaRPr lang="en-US" dirty="0"/>
          </a:p>
        </p:txBody>
      </p:sp>
    </p:spTree>
    <p:extLst>
      <p:ext uri="{BB962C8B-B14F-4D97-AF65-F5344CB8AC3E}">
        <p14:creationId xmlns:p14="http://schemas.microsoft.com/office/powerpoint/2010/main" val="4591800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554" y="3429000"/>
            <a:ext cx="8509372"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 y="228600"/>
            <a:ext cx="7680960" cy="2980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6053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64000" cy="5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2994" y="121920"/>
            <a:ext cx="3421006"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descr="http://img.auctiva.com/imgdata/1/4/3/3/0/3/webimg/592667127_tp.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95600" y="4114800"/>
            <a:ext cx="32670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3941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8601"/>
            <a:ext cx="7924800" cy="487363"/>
          </a:xfrm>
        </p:spPr>
        <p:txBody>
          <a:bodyPr>
            <a:normAutofit fontScale="70000" lnSpcReduction="20000"/>
          </a:bodyPr>
          <a:lstStyle/>
          <a:p>
            <a:pPr marL="0" indent="0">
              <a:buNone/>
            </a:pPr>
            <a:r>
              <a:rPr lang="en-US" dirty="0" smtClean="0"/>
              <a:t>John Parry, London Street Scene, watercolor 30 x 43 in., 1835</a:t>
            </a:r>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17246"/>
            <a:ext cx="7620000" cy="601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83923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152400" y="3048000"/>
            <a:ext cx="1524000" cy="381000"/>
          </a:xfrm>
        </p:spPr>
        <p:txBody>
          <a:bodyPr/>
          <a:lstStyle/>
          <a:p>
            <a:pPr eaLnBrk="1" hangingPunct="1">
              <a:defRPr/>
            </a:pPr>
            <a:r>
              <a:rPr lang="en-US" sz="1000" smtClean="0">
                <a:solidFill>
                  <a:schemeClr val="tx1"/>
                </a:solidFill>
                <a:ea typeface="+mj-ea"/>
              </a:rPr>
              <a:t>A History of Graphic Design</a:t>
            </a:r>
          </a:p>
        </p:txBody>
      </p:sp>
      <p:sp>
        <p:nvSpPr>
          <p:cNvPr id="3" name="TextBox 2"/>
          <p:cNvSpPr txBox="1"/>
          <p:nvPr/>
        </p:nvSpPr>
        <p:spPr>
          <a:xfrm>
            <a:off x="657225" y="304800"/>
            <a:ext cx="7924800" cy="4339650"/>
          </a:xfrm>
          <a:prstGeom prst="rect">
            <a:avLst/>
          </a:prstGeom>
          <a:solidFill>
            <a:srgbClr val="EEB992"/>
          </a:solidFill>
        </p:spPr>
        <p:txBody>
          <a:bodyPr>
            <a:spAutoFit/>
          </a:bodyPr>
          <a:lstStyle/>
          <a:p>
            <a:pPr algn="ctr" defTabSz="914400" fontAlgn="base">
              <a:spcBef>
                <a:spcPct val="0"/>
              </a:spcBef>
              <a:spcAft>
                <a:spcPct val="0"/>
              </a:spcAft>
              <a:defRPr/>
            </a:pPr>
            <a:endParaRPr lang="en-US" sz="4800" b="1" dirty="0" smtClean="0">
              <a:solidFill>
                <a:srgbClr val="000000"/>
              </a:solidFill>
              <a:latin typeface="Rosewood Std Regular" pitchFamily="82" charset="0"/>
            </a:endParaRPr>
          </a:p>
          <a:p>
            <a:pPr algn="ctr" defTabSz="914400" fontAlgn="base">
              <a:spcBef>
                <a:spcPct val="0"/>
              </a:spcBef>
              <a:spcAft>
                <a:spcPct val="0"/>
              </a:spcAft>
              <a:defRPr/>
            </a:pPr>
            <a:r>
              <a:rPr lang="en-US" sz="4800" b="1" dirty="0" smtClean="0">
                <a:solidFill>
                  <a:srgbClr val="000000"/>
                </a:solidFill>
                <a:latin typeface="Rosewood Std Regular" pitchFamily="82" charset="0"/>
              </a:rPr>
              <a:t>Common approaches </a:t>
            </a:r>
          </a:p>
          <a:p>
            <a:pPr algn="ctr" defTabSz="914400" fontAlgn="base">
              <a:spcBef>
                <a:spcPct val="0"/>
              </a:spcBef>
              <a:spcAft>
                <a:spcPct val="0"/>
              </a:spcAft>
              <a:defRPr/>
            </a:pPr>
            <a:r>
              <a:rPr lang="en-US" sz="4800" b="1" dirty="0" smtClean="0">
                <a:solidFill>
                  <a:srgbClr val="000000"/>
                </a:solidFill>
                <a:latin typeface="Rosewood Std Regular" pitchFamily="82" charset="0"/>
              </a:rPr>
              <a:t>to typography </a:t>
            </a:r>
            <a:endParaRPr lang="en-US" sz="4800" b="1" dirty="0">
              <a:solidFill>
                <a:srgbClr val="000000"/>
              </a:solidFill>
              <a:latin typeface="Rosewood Std Regular" pitchFamily="82" charset="0"/>
            </a:endParaRPr>
          </a:p>
          <a:p>
            <a:pPr algn="ctr" defTabSz="914400" fontAlgn="base">
              <a:spcBef>
                <a:spcPct val="0"/>
              </a:spcBef>
              <a:spcAft>
                <a:spcPct val="0"/>
              </a:spcAft>
              <a:defRPr/>
            </a:pPr>
            <a:r>
              <a:rPr lang="en-US" sz="4800" b="1" dirty="0" smtClean="0">
                <a:solidFill>
                  <a:srgbClr val="000000"/>
                </a:solidFill>
                <a:latin typeface="Rosewood Std Regular" pitchFamily="82" charset="0"/>
              </a:rPr>
              <a:t>in </a:t>
            </a:r>
            <a:endParaRPr lang="en-US" sz="4800" b="1" dirty="0">
              <a:solidFill>
                <a:srgbClr val="000000"/>
              </a:solidFill>
              <a:latin typeface="Rosewood Std Regular" pitchFamily="82" charset="0"/>
            </a:endParaRPr>
          </a:p>
          <a:p>
            <a:pPr algn="ctr" defTabSz="914400" fontAlgn="base">
              <a:spcBef>
                <a:spcPct val="0"/>
              </a:spcBef>
              <a:spcAft>
                <a:spcPct val="0"/>
              </a:spcAft>
              <a:defRPr/>
            </a:pPr>
            <a:r>
              <a:rPr lang="en-US" sz="4800" b="1" dirty="0">
                <a:solidFill>
                  <a:srgbClr val="000000"/>
                </a:solidFill>
                <a:latin typeface="Rosewood Std Regular" pitchFamily="82" charset="0"/>
              </a:rPr>
              <a:t>the Victorian </a:t>
            </a:r>
            <a:r>
              <a:rPr lang="en-US" sz="4800" b="1" dirty="0" smtClean="0">
                <a:solidFill>
                  <a:srgbClr val="000000"/>
                </a:solidFill>
                <a:latin typeface="Rosewood Std Regular" pitchFamily="82" charset="0"/>
              </a:rPr>
              <a:t>era</a:t>
            </a:r>
          </a:p>
          <a:p>
            <a:pPr algn="ctr" defTabSz="914400" fontAlgn="base">
              <a:spcBef>
                <a:spcPct val="0"/>
              </a:spcBef>
              <a:spcAft>
                <a:spcPct val="0"/>
              </a:spcAft>
              <a:defRPr/>
            </a:pPr>
            <a:endParaRPr lang="en-US" sz="3600" dirty="0">
              <a:solidFill>
                <a:srgbClr val="808080">
                  <a:lumMod val="20000"/>
                  <a:lumOff val="80000"/>
                </a:srgbClr>
              </a:solidFill>
              <a:latin typeface="Rosewood Std Regular" pitchFamily="82" charset="0"/>
            </a:endParaRPr>
          </a:p>
        </p:txBody>
      </p:sp>
    </p:spTree>
    <p:extLst>
      <p:ext uri="{BB962C8B-B14F-4D97-AF65-F5344CB8AC3E}">
        <p14:creationId xmlns:p14="http://schemas.microsoft.com/office/powerpoint/2010/main" val="383193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at face (photo by Michi)"/>
          <p:cNvPicPr>
            <a:picLocks noChangeAspect="1" noChangeArrowheads="1"/>
          </p:cNvPicPr>
          <p:nvPr/>
        </p:nvPicPr>
        <p:blipFill rotWithShape="1">
          <a:blip r:embed="rId2">
            <a:extLst>
              <a:ext uri="{28A0092B-C50C-407E-A947-70E740481C1C}">
                <a14:useLocalDpi xmlns:a14="http://schemas.microsoft.com/office/drawing/2010/main" val="0"/>
              </a:ext>
            </a:extLst>
          </a:blip>
          <a:srcRect t="5856"/>
          <a:stretch/>
        </p:blipFill>
        <p:spPr bwMode="auto">
          <a:xfrm>
            <a:off x="1295400" y="1981200"/>
            <a:ext cx="6337048" cy="3185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95400" y="914400"/>
            <a:ext cx="3124200" cy="369332"/>
          </a:xfrm>
          <a:prstGeom prst="rect">
            <a:avLst/>
          </a:prstGeom>
          <a:noFill/>
        </p:spPr>
        <p:txBody>
          <a:bodyPr wrap="square" rtlCol="0">
            <a:spAutoFit/>
          </a:bodyPr>
          <a:lstStyle/>
          <a:p>
            <a:r>
              <a:rPr lang="en-US" dirty="0" smtClean="0"/>
              <a:t>Fat Face</a:t>
            </a:r>
            <a:endParaRPr lang="en-US" dirty="0"/>
          </a:p>
        </p:txBody>
      </p:sp>
    </p:spTree>
    <p:extLst>
      <p:ext uri="{BB962C8B-B14F-4D97-AF65-F5344CB8AC3E}">
        <p14:creationId xmlns:p14="http://schemas.microsoft.com/office/powerpoint/2010/main" val="5225025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dn.ilovetypography.com/img/egyptian-slab-serif.jpg"/>
          <p:cNvPicPr>
            <a:picLocks noChangeAspect="1" noChangeArrowheads="1"/>
          </p:cNvPicPr>
          <p:nvPr/>
        </p:nvPicPr>
        <p:blipFill rotWithShape="1">
          <a:blip r:embed="rId2">
            <a:extLst>
              <a:ext uri="{28A0092B-C50C-407E-A947-70E740481C1C}">
                <a14:useLocalDpi xmlns:a14="http://schemas.microsoft.com/office/drawing/2010/main" val="0"/>
              </a:ext>
            </a:extLst>
          </a:blip>
          <a:srcRect t="2400"/>
          <a:stretch/>
        </p:blipFill>
        <p:spPr bwMode="auto">
          <a:xfrm>
            <a:off x="1463040" y="990600"/>
            <a:ext cx="5715000" cy="55778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63040" y="381000"/>
            <a:ext cx="1600200" cy="381000"/>
          </a:xfrm>
          <a:prstGeom prst="rect">
            <a:avLst/>
          </a:prstGeom>
          <a:noFill/>
        </p:spPr>
        <p:txBody>
          <a:bodyPr wrap="square" rtlCol="0">
            <a:spAutoFit/>
          </a:bodyPr>
          <a:lstStyle/>
          <a:p>
            <a:r>
              <a:rPr lang="en-US" dirty="0" smtClean="0"/>
              <a:t>Slab Serif</a:t>
            </a:r>
            <a:endParaRPr lang="en-US" dirty="0"/>
          </a:p>
        </p:txBody>
      </p:sp>
    </p:spTree>
    <p:extLst>
      <p:ext uri="{BB962C8B-B14F-4D97-AF65-F5344CB8AC3E}">
        <p14:creationId xmlns:p14="http://schemas.microsoft.com/office/powerpoint/2010/main" val="17331108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algn="l"/>
            <a:r>
              <a:rPr lang="en-US" sz="2400" dirty="0" smtClean="0">
                <a:solidFill>
                  <a:schemeClr val="accent3">
                    <a:lumMod val="20000"/>
                    <a:lumOff val="80000"/>
                  </a:schemeClr>
                </a:solidFill>
              </a:rPr>
              <a:t>Tuscan-style letters</a:t>
            </a:r>
            <a:br>
              <a:rPr lang="en-US" sz="2400" dirty="0" smtClean="0">
                <a:solidFill>
                  <a:schemeClr val="accent3">
                    <a:lumMod val="20000"/>
                    <a:lumOff val="80000"/>
                  </a:schemeClr>
                </a:solidFill>
              </a:rPr>
            </a:br>
            <a:r>
              <a:rPr lang="en-US" sz="2400" dirty="0">
                <a:solidFill>
                  <a:schemeClr val="accent3">
                    <a:lumMod val="20000"/>
                    <a:lumOff val="80000"/>
                  </a:schemeClr>
                </a:solidFill>
              </a:rPr>
              <a:t/>
            </a:r>
            <a:br>
              <a:rPr lang="en-US" sz="2400" dirty="0">
                <a:solidFill>
                  <a:schemeClr val="accent3">
                    <a:lumMod val="20000"/>
                    <a:lumOff val="80000"/>
                  </a:schemeClr>
                </a:solidFill>
              </a:rPr>
            </a:br>
            <a:r>
              <a:rPr lang="en-US" sz="2400" dirty="0" smtClean="0">
                <a:solidFill>
                  <a:schemeClr val="accent3">
                    <a:lumMod val="20000"/>
                    <a:lumOff val="80000"/>
                  </a:schemeClr>
                </a:solidFill>
              </a:rPr>
              <a:t>serifs that are extended and curved, with a range of variation, often with bulges, cavities, and ornaments</a:t>
            </a:r>
            <a:endParaRPr lang="en-US" sz="2400" dirty="0">
              <a:solidFill>
                <a:schemeClr val="accent3">
                  <a:lumMod val="20000"/>
                  <a:lumOff val="80000"/>
                </a:schemeClr>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95600"/>
            <a:ext cx="48768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29200" y="2133600"/>
            <a:ext cx="4414675" cy="3315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7219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304801" y="-381000"/>
            <a:ext cx="8610599" cy="2380218"/>
          </a:xfrm>
          <a:noFill/>
        </p:spPr>
        <p:txBody>
          <a:bodyPr lIns="81639" tIns="42452" rIns="81639" bIns="42452">
            <a:normAutofit fontScale="90000"/>
          </a:bodyPr>
          <a:lstStyle/>
          <a:p>
            <a:pPr algn="l">
              <a:tabLst>
                <a:tab pos="656650" algn="l"/>
                <a:tab pos="1313299" algn="l"/>
                <a:tab pos="1969949" algn="l"/>
                <a:tab pos="2626599" algn="l"/>
                <a:tab pos="3283248" algn="l"/>
                <a:tab pos="3939898" algn="l"/>
                <a:tab pos="4596548" algn="l"/>
                <a:tab pos="5253198" algn="l"/>
                <a:tab pos="5909847" algn="l"/>
                <a:tab pos="6566497" algn="l"/>
                <a:tab pos="7223147" algn="l"/>
              </a:tabLst>
              <a:defRPr/>
            </a:pP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Includes    </a:t>
            </a:r>
            <a:r>
              <a:rPr lang="en-US" sz="2000" dirty="0" smtClean="0">
                <a:solidFill>
                  <a:schemeClr val="bg2">
                    <a:lumMod val="10000"/>
                    <a:lumOff val="90000"/>
                  </a:schemeClr>
                </a:solidFill>
              </a:rPr>
              <a:t>Sans-serif    </a:t>
            </a:r>
            <a:r>
              <a:rPr lang="en-US" sz="2000" dirty="0"/>
              <a:t>	</a:t>
            </a:r>
            <a:br>
              <a:rPr lang="en-US" sz="2000" dirty="0"/>
            </a:br>
            <a:r>
              <a:rPr lang="en-US" sz="2000" dirty="0" smtClean="0"/>
              <a:t>	</a:t>
            </a:r>
            <a:br>
              <a:rPr lang="en-US" sz="2000" dirty="0" smtClean="0"/>
            </a:br>
            <a:r>
              <a:rPr lang="en-US" sz="2000" dirty="0" smtClean="0"/>
              <a:t>Can you spot it?</a:t>
            </a:r>
            <a:br>
              <a:rPr lang="en-US" sz="2000" dirty="0" smtClean="0"/>
            </a:br>
            <a:r>
              <a:rPr lang="en-US" sz="2000" dirty="0"/>
              <a:t/>
            </a:r>
            <a:br>
              <a:rPr lang="en-US" sz="2000" dirty="0"/>
            </a:br>
            <a:r>
              <a:rPr lang="en-US" sz="2000" dirty="0" smtClean="0"/>
              <a:t/>
            </a:r>
            <a:br>
              <a:rPr lang="en-US" sz="2000" dirty="0" smtClean="0"/>
            </a:br>
            <a:r>
              <a:rPr lang="en-US" sz="2000" dirty="0" smtClean="0"/>
              <a:t>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endParaRPr lang="en-US" sz="2000" dirty="0" smtClean="0"/>
          </a:p>
        </p:txBody>
      </p:sp>
      <p:pic>
        <p:nvPicPr>
          <p:cNvPr id="10262"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600200"/>
            <a:ext cx="6465034" cy="5303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04801" y="3429000"/>
            <a:ext cx="2362200" cy="1200329"/>
          </a:xfrm>
          <a:prstGeom prst="rect">
            <a:avLst/>
          </a:prstGeom>
        </p:spPr>
        <p:txBody>
          <a:bodyPr wrap="square">
            <a:spAutoFit/>
          </a:bodyPr>
          <a:lstStyle/>
          <a:p>
            <a:r>
              <a:rPr lang="en-US" dirty="0"/>
              <a:t>advertisement </a:t>
            </a:r>
            <a:r>
              <a:rPr lang="en-US" dirty="0" smtClean="0"/>
              <a:t>for a “The Field.”  </a:t>
            </a:r>
          </a:p>
          <a:p>
            <a:r>
              <a:rPr lang="en-US" dirty="0" smtClean="0"/>
              <a:t>Ad was published in a magazine, 1853</a:t>
            </a:r>
            <a:endParaRPr lang="en-US" dirty="0"/>
          </a:p>
        </p:txBody>
      </p:sp>
    </p:spTree>
    <p:extLst>
      <p:ext uri="{BB962C8B-B14F-4D97-AF65-F5344CB8AC3E}">
        <p14:creationId xmlns:p14="http://schemas.microsoft.com/office/powerpoint/2010/main" val="5387602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1"/>
            <a:ext cx="8229600" cy="5364164"/>
          </a:xfrm>
        </p:spPr>
        <p:txBody>
          <a:bodyPr>
            <a:normAutofit fontScale="85000" lnSpcReduction="10000"/>
          </a:bodyPr>
          <a:lstStyle/>
          <a:p>
            <a:pPr marL="0" indent="0">
              <a:buNone/>
            </a:pPr>
            <a:r>
              <a:rPr lang="en-US" dirty="0" smtClean="0"/>
              <a:t>Find and sketch:</a:t>
            </a:r>
          </a:p>
          <a:p>
            <a:pPr marL="0" indent="0">
              <a:buNone/>
            </a:pPr>
            <a:endParaRPr lang="en-US" dirty="0" smtClean="0"/>
          </a:p>
          <a:p>
            <a:r>
              <a:rPr lang="en-US" dirty="0" smtClean="0"/>
              <a:t>Slab Serif</a:t>
            </a:r>
          </a:p>
          <a:p>
            <a:r>
              <a:rPr lang="en-US" dirty="0" smtClean="0"/>
              <a:t>Fat Face</a:t>
            </a:r>
          </a:p>
          <a:p>
            <a:r>
              <a:rPr lang="en-US" dirty="0" smtClean="0"/>
              <a:t>Sans Serif</a:t>
            </a:r>
          </a:p>
          <a:p>
            <a:r>
              <a:rPr lang="en-US" dirty="0" smtClean="0"/>
              <a:t>Reversing </a:t>
            </a:r>
          </a:p>
          <a:p>
            <a:pPr marL="0" indent="0">
              <a:buNone/>
            </a:pPr>
            <a:r>
              <a:rPr lang="en-US" dirty="0"/>
              <a:t>	</a:t>
            </a:r>
            <a:r>
              <a:rPr lang="en-US" dirty="0" smtClean="0"/>
              <a:t>(white letters on black  - or other color - 	  	  background)</a:t>
            </a:r>
          </a:p>
          <a:p>
            <a:pPr lvl="0"/>
            <a:r>
              <a:rPr lang="en-US" dirty="0" smtClean="0"/>
              <a:t>Shadowing</a:t>
            </a:r>
          </a:p>
          <a:p>
            <a:pPr lvl="0"/>
            <a:r>
              <a:rPr lang="en-US" dirty="0" smtClean="0"/>
              <a:t>Outlining</a:t>
            </a:r>
          </a:p>
          <a:p>
            <a:pPr lvl="0"/>
            <a:r>
              <a:rPr lang="en-US" dirty="0" smtClean="0"/>
              <a:t>Weighty, solid appearance</a:t>
            </a:r>
          </a:p>
          <a:p>
            <a:pPr lvl="0"/>
            <a:r>
              <a:rPr lang="en-US" dirty="0"/>
              <a:t>V</a:t>
            </a:r>
            <a:r>
              <a:rPr lang="en-US" dirty="0" smtClean="0"/>
              <a:t>ertical </a:t>
            </a:r>
            <a:r>
              <a:rPr lang="en-US" dirty="0"/>
              <a:t>stress</a:t>
            </a:r>
          </a:p>
          <a:p>
            <a:endParaRPr lang="en-US" dirty="0" smtClean="0"/>
          </a:p>
          <a:p>
            <a:endParaRPr lang="en-US" dirty="0"/>
          </a:p>
        </p:txBody>
      </p:sp>
    </p:spTree>
    <p:extLst>
      <p:ext uri="{BB962C8B-B14F-4D97-AF65-F5344CB8AC3E}">
        <p14:creationId xmlns:p14="http://schemas.microsoft.com/office/powerpoint/2010/main" val="7327811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 y="-914400"/>
            <a:ext cx="9525000" cy="1166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1668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defRPr/>
            </a:pPr>
            <a:endParaRPr lang="en-US" dirty="0" smtClean="0">
              <a:ea typeface="+mj-ea"/>
              <a:cs typeface="+mj-cs"/>
            </a:endParaRPr>
          </a:p>
        </p:txBody>
      </p:sp>
      <p:pic>
        <p:nvPicPr>
          <p:cNvPr id="33795" name="Picture 4" descr="09-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33600"/>
            <a:ext cx="91440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0988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0" y="3292790"/>
            <a:ext cx="1905000" cy="1143000"/>
          </a:xfrm>
        </p:spPr>
        <p:txBody>
          <a:bodyPr>
            <a:normAutofit/>
          </a:bodyPr>
          <a:lstStyle/>
          <a:p>
            <a:pPr eaLnBrk="1" hangingPunct="1">
              <a:defRPr/>
            </a:pPr>
            <a:r>
              <a:rPr lang="en-US" sz="2400" dirty="0" smtClean="0"/>
              <a:t>1870 poster</a:t>
            </a:r>
          </a:p>
        </p:txBody>
      </p:sp>
      <p:pic>
        <p:nvPicPr>
          <p:cNvPr id="51203" name="Picture 4" descr="S:\EDIT\DEPT\3225\ZLINE\Editoria\LAUREN\Author Files\MEGGS 4E\Image Bank\Final Images\Yes\Low-Res\09-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203960"/>
            <a:ext cx="6949440" cy="532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078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285875"/>
            <a:ext cx="5715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8064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4294967295"/>
          </p:nvPr>
        </p:nvSpPr>
        <p:spPr>
          <a:xfrm>
            <a:off x="228600" y="1981200"/>
            <a:ext cx="7062720" cy="5334000"/>
          </a:xfrm>
        </p:spPr>
        <p:txBody>
          <a:bodyPr lIns="81639" tIns="42452" rIns="81639" bIns="42452">
            <a:normAutofit/>
          </a:bodyPr>
          <a:lstStyle/>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a:t>Improvements to printing </a:t>
            </a:r>
            <a:r>
              <a:rPr lang="en-US" sz="2000" dirty="0" smtClean="0"/>
              <a:t>processes</a:t>
            </a:r>
            <a:r>
              <a:rPr lang="en-US" sz="2000" dirty="0"/>
              <a:t> </a:t>
            </a:r>
            <a:r>
              <a:rPr lang="en-US" sz="2000" dirty="0" smtClean="0"/>
              <a:t>:</a:t>
            </a:r>
          </a:p>
          <a:p>
            <a:pPr marL="0"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smtClean="0"/>
              <a:t>	steam-power, </a:t>
            </a:r>
            <a:r>
              <a:rPr lang="en-US" sz="2000" dirty="0"/>
              <a:t>cylinder presses, continuous –feed presses.</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2000" dirty="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smtClean="0"/>
              <a:t>Paper-making </a:t>
            </a:r>
            <a:r>
              <a:rPr lang="en-US" sz="2000" dirty="0"/>
              <a:t>machines</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2000" dirty="0" smtClean="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smtClean="0"/>
              <a:t>Mechanized typography (vs. setting </a:t>
            </a:r>
            <a:r>
              <a:rPr lang="en-US" sz="2000" dirty="0"/>
              <a:t>type by </a:t>
            </a:r>
            <a:r>
              <a:rPr lang="en-US" sz="2000" dirty="0" smtClean="0"/>
              <a:t>hand) </a:t>
            </a:r>
          </a:p>
          <a:p>
            <a:pPr marL="0"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a:t>	</a:t>
            </a:r>
            <a:r>
              <a:rPr lang="en-US" sz="2000" dirty="0" smtClean="0"/>
              <a:t>as with the Linotype  -  </a:t>
            </a:r>
          </a:p>
          <a:p>
            <a:pPr marL="0"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2000" dirty="0"/>
              <a:t>	</a:t>
            </a:r>
            <a:r>
              <a:rPr lang="en-US" sz="1800" dirty="0" smtClean="0"/>
              <a:t>Typewriter </a:t>
            </a:r>
            <a:r>
              <a:rPr lang="en-US" sz="1800" dirty="0"/>
              <a:t>like </a:t>
            </a:r>
            <a:r>
              <a:rPr lang="en-US" sz="1800" dirty="0" smtClean="0"/>
              <a:t>keys</a:t>
            </a:r>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1800" dirty="0" smtClean="0"/>
              <a:t>	released </a:t>
            </a:r>
            <a:r>
              <a:rPr lang="en-US" sz="1800" dirty="0"/>
              <a:t>a matrix that was put in a line </a:t>
            </a:r>
            <a:endParaRPr lang="en-US" sz="1800" dirty="0" smtClean="0"/>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1800" dirty="0"/>
              <a:t>	</a:t>
            </a:r>
            <a:r>
              <a:rPr lang="en-US" sz="1800" dirty="0" smtClean="0"/>
              <a:t>and </a:t>
            </a:r>
            <a:r>
              <a:rPr lang="en-US" sz="1800" dirty="0"/>
              <a:t>filled with melted </a:t>
            </a:r>
            <a:r>
              <a:rPr lang="en-US" sz="1800" dirty="0" smtClean="0"/>
              <a:t>lead, creating  type!</a:t>
            </a:r>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en-US" sz="1800" dirty="0"/>
              <a:t>	</a:t>
            </a:r>
            <a:endParaRPr lang="en-US" sz="1800" dirty="0" smtClean="0"/>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r>
              <a:rPr lang="nb-NO" sz="1800" dirty="0" smtClean="0">
                <a:hlinkClick r:id="rId4"/>
              </a:rPr>
              <a:t>http</a:t>
            </a:r>
            <a:r>
              <a:rPr lang="nb-NO" sz="1800" dirty="0">
                <a:hlinkClick r:id="rId4"/>
              </a:rPr>
              <a:t>://</a:t>
            </a:r>
            <a:r>
              <a:rPr lang="nb-NO" sz="1800" dirty="0" smtClean="0">
                <a:hlinkClick r:id="rId4"/>
              </a:rPr>
              <a:t>www.youtube.com/watch?v=G8cCS3o62iI</a:t>
            </a:r>
            <a:endParaRPr lang="nb-NO" sz="1800" dirty="0" smtClean="0"/>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endParaRPr lang="nb-NO" sz="1800" dirty="0" smtClean="0"/>
          </a:p>
          <a:p>
            <a:pPr marL="400008" lvl="1" indent="0">
              <a:lnSpc>
                <a:spcPct val="90000"/>
              </a:lnSpc>
              <a:spcBef>
                <a:spcPts val="454"/>
              </a:spcBef>
              <a:spcAft>
                <a:spcPct val="0"/>
              </a:spcAft>
              <a:buClr>
                <a:srgbClr val="0A0600"/>
              </a:buClr>
              <a:buNone/>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smtClean="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smtClean="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a:p>
          <a:p>
            <a:pPr marL="308165" indent="-308165">
              <a:lnSpc>
                <a:spcPct val="90000"/>
              </a:lnSpc>
              <a:spcBef>
                <a:spcPts val="454"/>
              </a:spcBef>
              <a:spcAft>
                <a:spcPct val="0"/>
              </a:spcAft>
              <a:buNone/>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a:p>
          <a:p>
            <a:pPr marL="308165" indent="-308165">
              <a:lnSpc>
                <a:spcPct val="90000"/>
              </a:lnSpc>
              <a:spcBef>
                <a:spcPts val="454"/>
              </a:spcBef>
              <a:spcAft>
                <a:spcPct val="0"/>
              </a:spcAft>
              <a:buNone/>
              <a:tabLst>
                <a:tab pos="656650" algn="l"/>
                <a:tab pos="1313299" algn="l"/>
                <a:tab pos="1969949" algn="l"/>
                <a:tab pos="2626599" algn="l"/>
                <a:tab pos="3283248" algn="l"/>
                <a:tab pos="3939898" algn="l"/>
                <a:tab pos="4596548" algn="l"/>
                <a:tab pos="5253198" algn="l"/>
                <a:tab pos="5909847" algn="l"/>
                <a:tab pos="6566497" algn="l"/>
              </a:tabLst>
              <a:defRPr/>
            </a:pPr>
            <a:endParaRPr lang="en-US" sz="1800" dirty="0"/>
          </a:p>
        </p:txBody>
      </p:sp>
      <p:sp>
        <p:nvSpPr>
          <p:cNvPr id="19459" name="Text Box 3"/>
          <p:cNvSpPr txBox="1">
            <a:spLocks noChangeArrowheads="1"/>
          </p:cNvSpPr>
          <p:nvPr/>
        </p:nvSpPr>
        <p:spPr bwMode="auto">
          <a:xfrm>
            <a:off x="609600" y="228600"/>
            <a:ext cx="7464960" cy="1313418"/>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42452" rIns="81639" bIns="42452"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5pPr>
            <a:lvl6pPr marL="2514600" indent="-228600" fontAlgn="base" hangingPunct="0">
              <a:lnSpc>
                <a:spcPct val="96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6pPr>
            <a:lvl7pPr marL="2971800" indent="-228600" fontAlgn="base" hangingPunct="0">
              <a:lnSpc>
                <a:spcPct val="96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7pPr>
            <a:lvl8pPr marL="3429000" indent="-228600" fontAlgn="base" hangingPunct="0">
              <a:lnSpc>
                <a:spcPct val="96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8pPr>
            <a:lvl9pPr marL="3886200" indent="-228600" fontAlgn="base" hangingPunct="0">
              <a:lnSpc>
                <a:spcPct val="96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charset="0"/>
              </a:defRPr>
            </a:lvl9pPr>
          </a:lstStyle>
          <a:p>
            <a:pPr algn="ctr" hangingPunct="1">
              <a:lnSpc>
                <a:spcPct val="100000"/>
              </a:lnSpc>
              <a:buFont typeface="Times New Roman" charset="0"/>
              <a:buNone/>
              <a:defRPr/>
            </a:pPr>
            <a:r>
              <a:rPr lang="en-US" sz="4000" dirty="0" smtClean="0"/>
              <a:t>Typography and Printing </a:t>
            </a:r>
          </a:p>
          <a:p>
            <a:pPr algn="ctr" hangingPunct="1">
              <a:lnSpc>
                <a:spcPct val="100000"/>
              </a:lnSpc>
              <a:buFont typeface="Times New Roman" charset="0"/>
              <a:buNone/>
              <a:defRPr/>
            </a:pPr>
            <a:r>
              <a:rPr lang="en-US" sz="4000" dirty="0" smtClean="0"/>
              <a:t>in </a:t>
            </a:r>
            <a:r>
              <a:rPr lang="en-US" sz="4000" dirty="0"/>
              <a:t>the Industrial Age</a:t>
            </a:r>
          </a:p>
        </p:txBody>
      </p:sp>
      <p:graphicFrame>
        <p:nvGraphicFramePr>
          <p:cNvPr id="18434" name="Object 1"/>
          <p:cNvGraphicFramePr>
            <a:graphicFrameLocks noChangeAspect="1"/>
          </p:cNvGraphicFramePr>
          <p:nvPr>
            <p:extLst>
              <p:ext uri="{D42A27DB-BD31-4B8C-83A1-F6EECF244321}">
                <p14:modId xmlns:p14="http://schemas.microsoft.com/office/powerpoint/2010/main" val="2323103736"/>
              </p:ext>
            </p:extLst>
          </p:nvPr>
        </p:nvGraphicFramePr>
        <p:xfrm>
          <a:off x="6934800" y="3624624"/>
          <a:ext cx="2178720" cy="3202896"/>
        </p:xfrm>
        <a:graphic>
          <a:graphicData uri="http://schemas.openxmlformats.org/presentationml/2006/ole">
            <mc:AlternateContent xmlns:mc="http://schemas.openxmlformats.org/markup-compatibility/2006">
              <mc:Choice xmlns:v="urn:schemas-microsoft-com:vml" Requires="v">
                <p:oleObj spid="_x0000_s6213" name="Document" r:id="rId6" imgW="2413000" imgH="3543300" progId="Word.Document.8">
                  <p:embed/>
                </p:oleObj>
              </mc:Choice>
              <mc:Fallback>
                <p:oleObj name="Document" r:id="rId6" imgW="2413000" imgH="3543300" progId="Word.Documen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4800" y="3624624"/>
                        <a:ext cx="2178720" cy="32028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4217526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www.americanantiquarian.org/images/acquisitions/2010/periodicals-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114800" cy="356861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4.bp.blogspot.com/-txIxJq4Y4ME/TxbiprYJduI/AAAAAAAAYHk/ZHYccpqb9jA/s1600/007_Harpers_Weekli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87539"/>
            <a:ext cx="4761202" cy="448056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90500" y="4473122"/>
            <a:ext cx="8458200" cy="3311163"/>
          </a:xfrm>
          <a:prstGeom prst="rect">
            <a:avLst/>
          </a:prstGeom>
        </p:spPr>
        <p:txBody>
          <a:bodyPr wrap="square">
            <a:spAutoFit/>
          </a:bodyPr>
          <a:lstStyle/>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400" dirty="0" smtClean="0"/>
              <a:t>Taxes on paper and paper products were reduced.</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2400" dirty="0" smtClean="0"/>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400" dirty="0" smtClean="0"/>
              <a:t>Cost to consumers -- of newspapers, periodicals, and books  --</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400" dirty="0" smtClean="0"/>
              <a:t> was reduced.</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400" dirty="0" smtClean="0"/>
              <a:t> </a:t>
            </a: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2400" dirty="0" smtClean="0"/>
              <a:t>Circulations increased.</a:t>
            </a:r>
          </a:p>
          <a:p>
            <a:pPr>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endParaRPr lang="en-US" sz="2400" dirty="0">
              <a:solidFill>
                <a:srgbClr val="E9EDEA"/>
              </a:solidFill>
            </a:endParaRPr>
          </a:p>
          <a:p>
            <a:pPr marL="308165" indent="-308165">
              <a:lnSpc>
                <a:spcPct val="90000"/>
              </a:lnSpc>
              <a:spcBef>
                <a:spcPts val="454"/>
              </a:spcBef>
              <a:spcAft>
                <a:spcPct val="0"/>
              </a:spcAft>
              <a:buClr>
                <a:srgbClr val="0A0600"/>
              </a:buClr>
              <a:tabLst>
                <a:tab pos="656650" algn="l"/>
                <a:tab pos="1313299" algn="l"/>
                <a:tab pos="1969949" algn="l"/>
                <a:tab pos="2626599" algn="l"/>
                <a:tab pos="3283248" algn="l"/>
                <a:tab pos="3939898" algn="l"/>
                <a:tab pos="4596548" algn="l"/>
                <a:tab pos="5253198" algn="l"/>
                <a:tab pos="5909847" algn="l"/>
                <a:tab pos="6566497" algn="l"/>
              </a:tabLst>
              <a:defRPr/>
            </a:pPr>
            <a:r>
              <a:rPr lang="en-US" sz="3200" dirty="0">
                <a:solidFill>
                  <a:srgbClr val="7E9684"/>
                </a:solidFill>
              </a:rPr>
              <a:t>Led to </a:t>
            </a:r>
            <a:r>
              <a:rPr lang="en-US" sz="3200" dirty="0" smtClean="0">
                <a:solidFill>
                  <a:srgbClr val="7E9684"/>
                </a:solidFill>
              </a:rPr>
              <a:t>an age </a:t>
            </a:r>
            <a:r>
              <a:rPr lang="en-US" sz="3200" dirty="0">
                <a:solidFill>
                  <a:srgbClr val="7E9684"/>
                </a:solidFill>
              </a:rPr>
              <a:t>of mass communication</a:t>
            </a:r>
          </a:p>
        </p:txBody>
      </p:sp>
    </p:spTree>
    <p:extLst>
      <p:ext uri="{BB962C8B-B14F-4D97-AF65-F5344CB8AC3E}">
        <p14:creationId xmlns:p14="http://schemas.microsoft.com/office/powerpoint/2010/main" val="28907260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descr="http://elections.harpweek.com/1864/cartoons/ColDemands12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7938682" cy="6126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8961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hat the Police News reported in 1895 Photo: British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965960"/>
            <a:ext cx="4663440" cy="2920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0955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2514600"/>
            <a:ext cx="8229600" cy="4525963"/>
          </a:xfrm>
        </p:spPr>
        <p:txBody>
          <a:bodyPr>
            <a:normAutofit/>
          </a:bodyPr>
          <a:lstStyle/>
          <a:p>
            <a:r>
              <a:rPr lang="en-US" dirty="0" smtClean="0"/>
              <a:t>Boom in publications marketed toward women and children </a:t>
            </a:r>
          </a:p>
          <a:p>
            <a:endParaRPr lang="en-US" dirty="0" smtClean="0"/>
          </a:p>
          <a:p>
            <a:r>
              <a:rPr lang="en-US" dirty="0" smtClean="0"/>
              <a:t>Women as consumers</a:t>
            </a:r>
          </a:p>
          <a:p>
            <a:endParaRPr lang="en-US" dirty="0" smtClean="0"/>
          </a:p>
          <a:p>
            <a:r>
              <a:rPr lang="en-US" dirty="0" smtClean="0"/>
              <a:t>Changing concepts of childhood </a:t>
            </a:r>
          </a:p>
          <a:p>
            <a:endParaRPr lang="en-US" dirty="0" smtClean="0"/>
          </a:p>
          <a:p>
            <a:endParaRPr lang="en-US" dirty="0" smtClean="0"/>
          </a:p>
          <a:p>
            <a:endParaRPr lang="en-US" dirty="0" smtClean="0"/>
          </a:p>
          <a:p>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3276600"/>
            <a:ext cx="1858963"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996" y="0"/>
            <a:ext cx="3429004"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93184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unitproj.library.ucla.edu/special/childhood/images/fig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04330"/>
            <a:ext cx="2990850" cy="5238750"/>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6280" y="1913930"/>
            <a:ext cx="3810000"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445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unitproj.library.ucla.edu/special/childhood/images/fig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04330"/>
            <a:ext cx="2990850" cy="5238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45280" y="381000"/>
            <a:ext cx="4572000" cy="923330"/>
          </a:xfrm>
          <a:prstGeom prst="rect">
            <a:avLst/>
          </a:prstGeom>
        </p:spPr>
        <p:txBody>
          <a:bodyPr lIns="91430" tIns="45715" rIns="91430" bIns="45715">
            <a:spAutoFit/>
          </a:bodyPr>
          <a:lstStyle/>
          <a:p>
            <a:r>
              <a:rPr lang="en-US" dirty="0"/>
              <a:t>John Tenniel,</a:t>
            </a:r>
            <a:r>
              <a:rPr lang="en-US" i="1" dirty="0"/>
              <a:t> </a:t>
            </a:r>
            <a:r>
              <a:rPr lang="en-US" dirty="0" smtClean="0"/>
              <a:t>illustrations </a:t>
            </a:r>
            <a:r>
              <a:rPr lang="en-US" dirty="0"/>
              <a:t>from</a:t>
            </a:r>
            <a:r>
              <a:rPr lang="en-US" i="1" dirty="0"/>
              <a:t> </a:t>
            </a:r>
            <a:endParaRPr lang="en-US" i="1" dirty="0" smtClean="0"/>
          </a:p>
          <a:p>
            <a:r>
              <a:rPr lang="en-US" i="1" dirty="0" smtClean="0"/>
              <a:t>Alice's </a:t>
            </a:r>
            <a:r>
              <a:rPr lang="en-US" i="1" dirty="0"/>
              <a:t>Adventures in Wonderland, </a:t>
            </a:r>
            <a:endParaRPr lang="en-US" i="1" dirty="0" smtClean="0"/>
          </a:p>
          <a:p>
            <a:r>
              <a:rPr lang="en-US" dirty="0" smtClean="0"/>
              <a:t>by </a:t>
            </a:r>
            <a:r>
              <a:rPr lang="en-US" dirty="0"/>
              <a:t>Lewis Carroll, 1866</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6280" y="1913930"/>
            <a:ext cx="3810000"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26787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1"/>
            <a:ext cx="8229600" cy="4525963"/>
          </a:xfrm>
        </p:spPr>
        <p:txBody>
          <a:bodyPr>
            <a:normAutofit/>
          </a:bodyPr>
          <a:lstStyle/>
          <a:p>
            <a:pPr marL="0" indent="0">
              <a:buNone/>
            </a:pPr>
            <a:r>
              <a:rPr lang="en-US" sz="1800" dirty="0" smtClean="0"/>
              <a:t>In </a:t>
            </a:r>
            <a:r>
              <a:rPr lang="en-US" sz="1800" dirty="0"/>
              <a:t>Fairyland, by William </a:t>
            </a:r>
            <a:r>
              <a:rPr lang="en-US" sz="1800" dirty="0" err="1"/>
              <a:t>Allingham</a:t>
            </a:r>
            <a:r>
              <a:rPr lang="en-US" sz="1800" dirty="0"/>
              <a:t>, </a:t>
            </a:r>
            <a:r>
              <a:rPr lang="en-US" sz="1800" dirty="0" smtClean="0"/>
              <a:t>1870</a:t>
            </a:r>
          </a:p>
          <a:p>
            <a:pPr marL="0" indent="0">
              <a:buNone/>
            </a:pPr>
            <a:r>
              <a:rPr lang="en-US" sz="1800" dirty="0" smtClean="0"/>
              <a:t>Illustrations by Richard Doyle,</a:t>
            </a:r>
            <a:endParaRPr lang="en-US" sz="1800" dirty="0"/>
          </a:p>
          <a:p>
            <a:pPr marL="0" indent="0">
              <a:buNone/>
            </a:pPr>
            <a:r>
              <a:rPr lang="en-US" sz="1800" dirty="0" smtClean="0"/>
              <a:t>wood </a:t>
            </a:r>
            <a:r>
              <a:rPr lang="en-US" sz="1800" dirty="0"/>
              <a:t>engraving </a:t>
            </a:r>
            <a:r>
              <a:rPr lang="en-US" sz="1800" dirty="0" smtClean="0"/>
              <a:t>s</a:t>
            </a:r>
            <a:endParaRPr lang="en-US" sz="18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0481"/>
            <a:ext cx="4297680" cy="286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descr="William ALLINGHAMRichard DOYLE, In Fairyland. A Series of Pictures from the Elf-World. London, Longmans, Green, Reader and Dyer, 1870 [with 16 colour pl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95400"/>
            <a:ext cx="3594354" cy="484632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William ALLINGHAMRichard DOYLE, In Fairyland. A Series of Pictures from the Elf-World. London, Longmans, Green, Reader and Dyer, 1870 [with 16 colour pla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1920" y="3105302"/>
            <a:ext cx="5212080" cy="3752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7947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400" y="1143000"/>
            <a:ext cx="4191000" cy="1143000"/>
          </a:xfrm>
        </p:spPr>
        <p:txBody>
          <a:bodyPr>
            <a:normAutofit/>
          </a:bodyPr>
          <a:lstStyle/>
          <a:p>
            <a:pPr algn="l"/>
            <a:r>
              <a:rPr lang="en-US" sz="1800" dirty="0"/>
              <a:t>Kate Greenaway</a:t>
            </a:r>
            <a:r>
              <a:rPr lang="en-US" sz="1800" dirty="0" smtClean="0"/>
              <a:t>, author/illustrator </a:t>
            </a:r>
            <a:r>
              <a:rPr lang="en-US" sz="1800" dirty="0"/>
              <a:t/>
            </a:r>
            <a:br>
              <a:rPr lang="en-US" sz="1800" dirty="0"/>
            </a:br>
            <a:r>
              <a:rPr lang="en-US" sz="1800" dirty="0"/>
              <a:t>Under the Window, 1878</a:t>
            </a:r>
          </a:p>
        </p:txBody>
      </p:sp>
      <p:pic>
        <p:nvPicPr>
          <p:cNvPr id="13316" name="Picture 4" descr="http://unitproj.library.ucla.edu/special/childhood/images/fig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75" y="2286000"/>
            <a:ext cx="4495800" cy="3381375"/>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4114800" cy="504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292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67550" cy="447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242" y="3459187"/>
            <a:ext cx="4499238" cy="338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79362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endParaRPr lang="en-US" smtClean="0">
              <a:latin typeface="Arial" charset="0"/>
            </a:endParaRPr>
          </a:p>
        </p:txBody>
      </p:sp>
      <p:sp>
        <p:nvSpPr>
          <p:cNvPr id="44035" name="Content Placeholder 2"/>
          <p:cNvSpPr>
            <a:spLocks noGrp="1"/>
          </p:cNvSpPr>
          <p:nvPr>
            <p:ph idx="1"/>
          </p:nvPr>
        </p:nvSpPr>
        <p:spPr/>
        <p:txBody>
          <a:bodyPr/>
          <a:lstStyle/>
          <a:p>
            <a:pPr eaLnBrk="1" hangingPunct="1"/>
            <a:endParaRPr lang="en-US" smtClean="0">
              <a:latin typeface="Arial" charset="0"/>
            </a:endParaRPr>
          </a:p>
        </p:txBody>
      </p:sp>
      <p:pic>
        <p:nvPicPr>
          <p:cNvPr id="44036" name="Picture 2" descr="uploaded_f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838200"/>
            <a:ext cx="6705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302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75" y="1138239"/>
            <a:ext cx="4667250"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2742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887" y="175100"/>
            <a:ext cx="8229600" cy="4525963"/>
          </a:xfrm>
        </p:spPr>
        <p:txBody>
          <a:bodyPr/>
          <a:lstStyle/>
          <a:p>
            <a:pPr marL="0" indent="0">
              <a:buNone/>
            </a:pPr>
            <a:r>
              <a:rPr lang="en-US" dirty="0" smtClean="0"/>
              <a:t>Other advances in printing technology:</a:t>
            </a:r>
          </a:p>
          <a:p>
            <a:r>
              <a:rPr lang="en-US" dirty="0" smtClean="0"/>
              <a:t>Lithography</a:t>
            </a:r>
          </a:p>
          <a:p>
            <a:r>
              <a:rPr lang="en-US" dirty="0" smtClean="0"/>
              <a:t>chromolithography</a:t>
            </a:r>
          </a:p>
          <a:p>
            <a:endParaRPr lang="en-US" dirty="0" smtClean="0"/>
          </a:p>
          <a:p>
            <a:endParaRPr lang="en-US" dirty="0"/>
          </a:p>
        </p:txBody>
      </p:sp>
      <p:pic>
        <p:nvPicPr>
          <p:cNvPr id="19458" name="Picture 2" descr="http://www.cartage.org.lb/en/themes/arts/drawings/graphicdesign/coversheetmusic/coverarthistory/lith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438082"/>
            <a:ext cx="6480175" cy="4389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139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7223760" cy="6047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955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14400"/>
            <a:ext cx="6705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758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http://www.youtube.com/watch?v=JHw5_1Hopsc</a:t>
            </a:r>
          </a:p>
        </p:txBody>
      </p:sp>
      <p:sp>
        <p:nvSpPr>
          <p:cNvPr id="3" name="Content Placeholder 2"/>
          <p:cNvSpPr>
            <a:spLocks noGrp="1"/>
          </p:cNvSpPr>
          <p:nvPr>
            <p:ph idx="1"/>
          </p:nvPr>
        </p:nvSpPr>
        <p:spPr/>
        <p:txBody>
          <a:bodyPr/>
          <a:lstStyle/>
          <a:p>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447799"/>
            <a:ext cx="5486400" cy="419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277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2642"/>
            <a:ext cx="2286000" cy="35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http://www.adelaide.edu.au/library/news/exhibits/lithography2.jpg"/>
          <p:cNvPicPr/>
          <p:nvPr/>
        </p:nvPicPr>
        <p:blipFill>
          <a:blip r:embed="rId3">
            <a:extLst>
              <a:ext uri="{28A0092B-C50C-407E-A947-70E740481C1C}">
                <a14:useLocalDpi xmlns:a14="http://schemas.microsoft.com/office/drawing/2010/main" val="0"/>
              </a:ext>
            </a:extLst>
          </a:blip>
          <a:srcRect/>
          <a:stretch>
            <a:fillRect/>
          </a:stretch>
        </p:blipFill>
        <p:spPr bwMode="auto">
          <a:xfrm>
            <a:off x="883920" y="3625020"/>
            <a:ext cx="2286000" cy="3383280"/>
          </a:xfrm>
          <a:prstGeom prst="rect">
            <a:avLst/>
          </a:prstGeom>
          <a:noFill/>
          <a:ln>
            <a:noFill/>
          </a:ln>
        </p:spPr>
      </p:pic>
      <p:pic>
        <p:nvPicPr>
          <p:cNvPr id="22530" name="Picture 2" descr="http://images2.bridgemanart.com/cgi-bin/bridgemanImage.cgi/400wm.VAH.0833530.7055475/3502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391718"/>
            <a:ext cx="4572000" cy="3336925"/>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image0-rubylane.s3.amazonaws.com/shops/curioshop/col8340.1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12994"/>
            <a:ext cx="3840480" cy="3079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4014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forces/events that </a:t>
            </a:r>
            <a:br>
              <a:rPr lang="en-US" dirty="0" smtClean="0"/>
            </a:br>
            <a:r>
              <a:rPr lang="en-US" dirty="0" smtClean="0"/>
              <a:t>reflected and generated design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286621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Railroads – construction boom </a:t>
            </a:r>
            <a:r>
              <a:rPr lang="en-US" dirty="0" smtClean="0"/>
              <a:t/>
            </a:r>
            <a:br>
              <a:rPr lang="en-US" dirty="0" smtClean="0"/>
            </a:br>
            <a:r>
              <a:rPr lang="en-US" dirty="0" smtClean="0"/>
              <a:t>in </a:t>
            </a:r>
            <a:r>
              <a:rPr lang="en-US" dirty="0"/>
              <a:t>early to mid 1800s</a:t>
            </a:r>
            <a:br>
              <a:rPr lang="en-US" dirty="0"/>
            </a:b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Effects?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1232694"/>
            <a:ext cx="3719513"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117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Railroads – construction boom </a:t>
            </a:r>
            <a:r>
              <a:rPr lang="en-US" dirty="0" smtClean="0"/>
              <a:t/>
            </a:r>
            <a:br>
              <a:rPr lang="en-US" dirty="0" smtClean="0"/>
            </a:br>
            <a:r>
              <a:rPr lang="en-US" dirty="0" smtClean="0"/>
              <a:t>in </a:t>
            </a:r>
            <a:r>
              <a:rPr lang="en-US" dirty="0"/>
              <a:t>early to mid 1800s</a:t>
            </a:r>
            <a:br>
              <a:rPr lang="en-US" dirty="0"/>
            </a:b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Effects? </a:t>
            </a:r>
          </a:p>
          <a:p>
            <a:r>
              <a:rPr lang="en-US" sz="2800" dirty="0"/>
              <a:t>Increased ability to transport raw materials, factory equipment, and new consumer goods</a:t>
            </a:r>
          </a:p>
          <a:p>
            <a:endParaRPr lang="en-US" sz="2800" dirty="0"/>
          </a:p>
          <a:p>
            <a:r>
              <a:rPr lang="en-US" sz="2800" dirty="0"/>
              <a:t>Increase in travel/tourism</a:t>
            </a:r>
          </a:p>
          <a:p>
            <a:endParaRPr lang="en-US" sz="2800" dirty="0"/>
          </a:p>
          <a:p>
            <a:r>
              <a:rPr lang="en-US" sz="2800" dirty="0"/>
              <a:t>Contributed to growth of the new advertising industry</a:t>
            </a:r>
          </a:p>
          <a:p>
            <a:endParaRPr lang="en-US" sz="2800" dirty="0"/>
          </a:p>
          <a:p>
            <a:r>
              <a:rPr lang="en-US" sz="2800" dirty="0"/>
              <a:t>Contributed to the decline of the cottage and farming industries</a:t>
            </a:r>
          </a:p>
          <a:p>
            <a:endParaRPr lang="en-US"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1232694"/>
            <a:ext cx="3719513"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62535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38204"/>
            <a:ext cx="8869680" cy="4236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9192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5509254"/>
      </p:ext>
    </p:extLst>
  </p:cSld>
  <p:clrMapOvr>
    <a:masterClrMapping/>
  </p:clrMapOvr>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
      <a:dk1>
        <a:srgbClr val="000000"/>
      </a:dk1>
      <a:lt1>
        <a:srgbClr val="000000"/>
      </a:lt1>
      <a:dk2>
        <a:srgbClr val="000000"/>
      </a:dk2>
      <a:lt2>
        <a:srgbClr val="808080"/>
      </a:lt2>
      <a:accent1>
        <a:srgbClr val="00CC99"/>
      </a:accent1>
      <a:accent2>
        <a:srgbClr val="3333CC"/>
      </a:accent2>
      <a:accent3>
        <a:srgbClr val="AAAAAA"/>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2245</TotalTime>
  <Words>473</Words>
  <Application>Microsoft Office PowerPoint</Application>
  <PresentationFormat>On-screen Show (4:3)</PresentationFormat>
  <Paragraphs>157</Paragraphs>
  <Slides>59</Slides>
  <Notes>8</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59</vt:i4>
      </vt:variant>
    </vt:vector>
  </HeadingPairs>
  <TitlesOfParts>
    <vt:vector size="63" baseType="lpstr">
      <vt:lpstr>Office Theme</vt:lpstr>
      <vt:lpstr>Blank Presentation</vt:lpstr>
      <vt:lpstr>Default Design</vt:lpstr>
      <vt:lpstr>Document</vt:lpstr>
      <vt:lpstr> Videos used in class:   Letter press and Linotype https://www.youtube.com/watch?feature=player_embedded&amp;v=bPCiWiLu-W4  Linotype http://redux.com/view/post/2176863/Linotype-The-Film-Official-Trailer  Lithography http://www.youtube.com/watch?v=JHw5_1Hopsc   </vt:lpstr>
      <vt:lpstr>History of Design  </vt:lpstr>
      <vt:lpstr>Instructor: Gayle Clemans  History of Design 1850s-1960s</vt:lpstr>
      <vt:lpstr>PowerPoint Presentation</vt:lpstr>
      <vt:lpstr> A Culture of Industry and Progress…and Taste!  </vt:lpstr>
      <vt:lpstr>PowerPoint Presentation</vt:lpstr>
      <vt:lpstr>PowerPoint Presentation</vt:lpstr>
      <vt:lpstr>PowerPoint Presentation</vt:lpstr>
      <vt:lpstr>PowerPoint Presentation</vt:lpstr>
      <vt:lpstr>PowerPoint Presentation</vt:lpstr>
      <vt:lpstr>PowerPoint Presentation</vt:lpstr>
      <vt:lpstr>1793, invention of cotton gin by Eli Whitney        early 1800s, introduction of steam power to spinning</vt:lpstr>
      <vt:lpstr>Steam-powered cylinder presses were used both in paper printing and in fabric printing </vt:lpstr>
      <vt:lpstr>PowerPoint Presentation</vt:lpstr>
      <vt:lpstr>PowerPoint Presentation</vt:lpstr>
      <vt:lpstr>PowerPoint Presentation</vt:lpstr>
      <vt:lpstr>How do you encourage this new buying public to buy?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History of Graphic Design</vt:lpstr>
      <vt:lpstr>PowerPoint Presentation</vt:lpstr>
      <vt:lpstr>PowerPoint Presentation</vt:lpstr>
      <vt:lpstr>Tuscan-style letters  serifs that are extended and curved, with a range of variation, often with bulges, cavities, and ornaments</vt:lpstr>
      <vt:lpstr>         Includes    Sans-serif        Can you spot it?         </vt:lpstr>
      <vt:lpstr>PowerPoint Presentation</vt:lpstr>
      <vt:lpstr>PowerPoint Presentation</vt:lpstr>
      <vt:lpstr>PowerPoint Presentation</vt:lpstr>
      <vt:lpstr>1870 poster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Kate Greenaway, author/illustrator  Under the Window, 1878</vt:lpstr>
      <vt:lpstr>PowerPoint Presentation</vt:lpstr>
      <vt:lpstr>PowerPoint Presentation</vt:lpstr>
      <vt:lpstr>PowerPoint Presentation</vt:lpstr>
      <vt:lpstr>PowerPoint Presentation</vt:lpstr>
      <vt:lpstr>PowerPoint Presentation</vt:lpstr>
      <vt:lpstr>PowerPoint Presentation</vt:lpstr>
      <vt:lpstr>http://www.youtube.com/watch?v=JHw5_1Hopsc</vt:lpstr>
      <vt:lpstr>PowerPoint Presentation</vt:lpstr>
      <vt:lpstr>Other forces/events that  reflected and generated design</vt:lpstr>
      <vt:lpstr>Railroads – construction boom  in early to mid 1800s </vt:lpstr>
      <vt:lpstr>Railroads – construction boom  in early to mid 1800s </vt:lpstr>
      <vt:lpstr>PowerPoint Presentation</vt:lpstr>
      <vt:lpstr>end</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Design  DE 337</dc:title>
  <dc:creator>Charlie Bear</dc:creator>
  <cp:lastModifiedBy>Charlie Bear</cp:lastModifiedBy>
  <cp:revision>155</cp:revision>
  <dcterms:created xsi:type="dcterms:W3CDTF">2012-09-02T18:29:00Z</dcterms:created>
  <dcterms:modified xsi:type="dcterms:W3CDTF">2014-04-04T17:28:07Z</dcterms:modified>
</cp:coreProperties>
</file>